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9"/>
  </p:notesMasterIdLst>
  <p:sldIdLst>
    <p:sldId id="256" r:id="rId2"/>
    <p:sldId id="258" r:id="rId3"/>
    <p:sldId id="259" r:id="rId4"/>
    <p:sldId id="260" r:id="rId5"/>
    <p:sldId id="284" r:id="rId6"/>
    <p:sldId id="286" r:id="rId7"/>
    <p:sldId id="257" r:id="rId8"/>
    <p:sldId id="287" r:id="rId9"/>
    <p:sldId id="273" r:id="rId10"/>
    <p:sldId id="288" r:id="rId11"/>
    <p:sldId id="272" r:id="rId12"/>
    <p:sldId id="276" r:id="rId13"/>
    <p:sldId id="277" r:id="rId14"/>
    <p:sldId id="278" r:id="rId15"/>
    <p:sldId id="279" r:id="rId16"/>
    <p:sldId id="275" r:id="rId17"/>
    <p:sldId id="269"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1pPr>
    <a:lvl2pPr marL="62701" marR="62701" indent="3429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2pPr>
    <a:lvl3pPr marL="62701" marR="62701" indent="6858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3pPr>
    <a:lvl4pPr marL="62701" marR="62701" indent="10287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4pPr>
    <a:lvl5pPr marL="62701" marR="62701" indent="13716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5pPr>
    <a:lvl6pPr marL="62701" marR="62701" indent="17145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6pPr>
    <a:lvl7pPr marL="62701" marR="62701" indent="20574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7pPr>
    <a:lvl8pPr marL="62701" marR="62701" indent="24003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8pPr>
    <a:lvl9pPr marL="62701" marR="62701" indent="274320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2532"/>
    <a:srgbClr val="981F29"/>
    <a:srgbClr val="8300BF"/>
    <a:srgbClr val="0075A2"/>
    <a:srgbClr val="003952"/>
    <a:srgbClr val="460066"/>
    <a:srgbClr val="392061"/>
    <a:srgbClr val="1A1B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3"/>
        </a:fontRef>
        <a:srgbClr val="323333"/>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3"/>
        </a:fontRef>
        <a:srgbClr val="323333"/>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323332"/>
        </a:fontRef>
        <a:srgbClr val="323332"/>
      </a:tcTxStyle>
      <a:tcStyle>
        <a:tcBdr>
          <a:left>
            <a:ln w="381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323332"/>
        </a:fontRef>
        <a:srgbClr val="323332"/>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8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28" name="Shape 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96900" latinLnBrk="0">
      <a:defRPr sz="2200">
        <a:latin typeface="Lucida Grande"/>
        <a:ea typeface="Lucida Grande"/>
        <a:cs typeface="Lucida Grande"/>
        <a:sym typeface="Lucida Grande"/>
      </a:defRPr>
    </a:lvl1pPr>
    <a:lvl2pPr indent="228600" defTabSz="596900" latinLnBrk="0">
      <a:defRPr sz="2200">
        <a:latin typeface="Lucida Grande"/>
        <a:ea typeface="Lucida Grande"/>
        <a:cs typeface="Lucida Grande"/>
        <a:sym typeface="Lucida Grande"/>
      </a:defRPr>
    </a:lvl2pPr>
    <a:lvl3pPr indent="457200" defTabSz="596900" latinLnBrk="0">
      <a:defRPr sz="2200">
        <a:latin typeface="Lucida Grande"/>
        <a:ea typeface="Lucida Grande"/>
        <a:cs typeface="Lucida Grande"/>
        <a:sym typeface="Lucida Grande"/>
      </a:defRPr>
    </a:lvl3pPr>
    <a:lvl4pPr indent="685800" defTabSz="596900" latinLnBrk="0">
      <a:defRPr sz="2200">
        <a:latin typeface="Lucida Grande"/>
        <a:ea typeface="Lucida Grande"/>
        <a:cs typeface="Lucida Grande"/>
        <a:sym typeface="Lucida Grande"/>
      </a:defRPr>
    </a:lvl4pPr>
    <a:lvl5pPr indent="914400" defTabSz="596900" latinLnBrk="0">
      <a:defRPr sz="2200">
        <a:latin typeface="Lucida Grande"/>
        <a:ea typeface="Lucida Grande"/>
        <a:cs typeface="Lucida Grande"/>
        <a:sym typeface="Lucida Grande"/>
      </a:defRPr>
    </a:lvl5pPr>
    <a:lvl6pPr indent="1143000" defTabSz="596900" latinLnBrk="0">
      <a:defRPr sz="2200">
        <a:latin typeface="Lucida Grande"/>
        <a:ea typeface="Lucida Grande"/>
        <a:cs typeface="Lucida Grande"/>
        <a:sym typeface="Lucida Grande"/>
      </a:defRPr>
    </a:lvl6pPr>
    <a:lvl7pPr indent="1371600" defTabSz="596900" latinLnBrk="0">
      <a:defRPr sz="2200">
        <a:latin typeface="Lucida Grande"/>
        <a:ea typeface="Lucida Grande"/>
        <a:cs typeface="Lucida Grande"/>
        <a:sym typeface="Lucida Grande"/>
      </a:defRPr>
    </a:lvl7pPr>
    <a:lvl8pPr indent="1600200" defTabSz="596900" latinLnBrk="0">
      <a:defRPr sz="2200">
        <a:latin typeface="Lucida Grande"/>
        <a:ea typeface="Lucida Grande"/>
        <a:cs typeface="Lucida Grande"/>
        <a:sym typeface="Lucida Grande"/>
      </a:defRPr>
    </a:lvl8pPr>
    <a:lvl9pPr indent="1828800" defTabSz="5969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e.g. people have the modeling knowledge – bring them the meta-modeling UX to plug on top in an intuitive way, and get much more insight, design, etc out of their models. More value for them, using our modeling tools. And many more simulations so we get much more money.</a:t>
            </a:r>
            <a:endParaRPr lang="en-CH" dirty="0"/>
          </a:p>
        </p:txBody>
      </p:sp>
    </p:spTree>
    <p:extLst>
      <p:ext uri="{BB962C8B-B14F-4D97-AF65-F5344CB8AC3E}">
        <p14:creationId xmlns:p14="http://schemas.microsoft.com/office/powerpoint/2010/main" val="371125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t'is_title new">
    <p:bg>
      <p:bgPr>
        <a:solidFill>
          <a:srgbClr val="255A8B"/>
        </a:solidFill>
        <a:effectLst/>
      </p:bgPr>
    </p:bg>
    <p:spTree>
      <p:nvGrpSpPr>
        <p:cNvPr id="1" name=""/>
        <p:cNvGrpSpPr/>
        <p:nvPr/>
      </p:nvGrpSpPr>
      <p:grpSpPr>
        <a:xfrm>
          <a:off x="0" y="0"/>
          <a:ext cx="0" cy="0"/>
          <a:chOff x="0" y="0"/>
          <a:chExt cx="0" cy="0"/>
        </a:xfrm>
      </p:grpSpPr>
      <p:grpSp>
        <p:nvGrpSpPr>
          <p:cNvPr id="15" name="Group"/>
          <p:cNvGrpSpPr/>
          <p:nvPr/>
        </p:nvGrpSpPr>
        <p:grpSpPr>
          <a:xfrm>
            <a:off x="11445806" y="-885378"/>
            <a:ext cx="14938872" cy="17497750"/>
            <a:chOff x="0" y="0"/>
            <a:chExt cx="14938871" cy="17497749"/>
          </a:xfrm>
        </p:grpSpPr>
        <p:pic>
          <p:nvPicPr>
            <p:cNvPr id="13"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4"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6"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7"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8"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9" name="Body Level One…"/>
          <p:cNvSpPr txBox="1">
            <a:spLocks noGrp="1"/>
          </p:cNvSpPr>
          <p:nvPr>
            <p:ph type="body" sz="quarter" idx="1"/>
          </p:nvPr>
        </p:nvSpPr>
        <p:spPr>
          <a:xfrm>
            <a:off x="575631" y="7672729"/>
            <a:ext cx="15112336" cy="4297340"/>
          </a:xfrm>
          <a:prstGeom prst="rect">
            <a:avLst/>
          </a:prstGeom>
        </p:spPr>
        <p:txBody>
          <a:bodyPr/>
          <a:lstStyle>
            <a:lvl1pPr>
              <a:spcBef>
                <a:spcPts val="3700"/>
              </a:spcBef>
              <a:defRPr sz="5400" b="0">
                <a:solidFill>
                  <a:srgbClr val="FFFFFF"/>
                </a:solidFill>
                <a:latin typeface="Helvetica Light"/>
                <a:ea typeface="Helvetica Light"/>
                <a:cs typeface="Helvetica Light"/>
                <a:sym typeface="Helvetica Light"/>
              </a:defRPr>
            </a:lvl1pPr>
            <a:lvl2pPr marL="372533" indent="-372533">
              <a:spcBef>
                <a:spcPts val="2100"/>
              </a:spcBef>
              <a:buClr>
                <a:srgbClr val="FFFFFF"/>
              </a:buClr>
              <a:buSzPct val="100000"/>
              <a:buFontTx/>
              <a:buChar char="–"/>
              <a:defRPr sz="4400">
                <a:solidFill>
                  <a:srgbClr val="FFFFFF"/>
                </a:solidFill>
              </a:defRPr>
            </a:lvl2pPr>
            <a:lvl3pPr marL="972038" indent="-464038">
              <a:spcBef>
                <a:spcPts val="0"/>
              </a:spcBef>
              <a:buClr>
                <a:srgbClr val="FFFFFF"/>
              </a:buClr>
              <a:buFontTx/>
              <a:buChar char="–"/>
              <a:defRPr sz="3800">
                <a:solidFill>
                  <a:srgbClr val="FFFFFF"/>
                </a:solidFill>
              </a:defRPr>
            </a:lvl3pPr>
            <a:lvl4pPr marL="372533" indent="-372533">
              <a:buClr>
                <a:srgbClr val="EA4125"/>
              </a:buClr>
              <a:buSzPct val="100000"/>
              <a:buFontTx/>
              <a:buChar char="–"/>
              <a:defRPr sz="4400"/>
            </a:lvl4pPr>
            <a:lvl5pPr marL="972038" indent="-464038">
              <a:spcBef>
                <a:spcPts val="0"/>
              </a:spcBef>
              <a:buClr>
                <a:srgbClr val="EA4125"/>
              </a:buClr>
              <a:buFontTx/>
              <a:buChar char="–"/>
              <a:defRPr sz="38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0" name="Title Text"/>
          <p:cNvSpPr txBox="1">
            <a:spLocks noGrp="1"/>
          </p:cNvSpPr>
          <p:nvPr>
            <p:ph type="title"/>
          </p:nvPr>
        </p:nvSpPr>
        <p:spPr>
          <a:xfrm>
            <a:off x="648665" y="593357"/>
            <a:ext cx="13441017" cy="5896023"/>
          </a:xfrm>
          <a:prstGeom prst="rect">
            <a:avLst/>
          </a:prstGeom>
        </p:spPr>
        <p:txBody>
          <a:bodyPr/>
          <a:lstStyle>
            <a:lvl1pPr>
              <a:defRPr sz="10000">
                <a:solidFill>
                  <a:srgbClr val="FFFFFF"/>
                </a:solidFill>
              </a:defRPr>
            </a:lvl1pPr>
          </a:lstStyle>
          <a:p>
            <a:r>
              <a:t>Title Text</a:t>
            </a:r>
          </a:p>
        </p:txBody>
      </p:sp>
      <p:sp>
        <p:nvSpPr>
          <p:cNvPr id="21" name="Slide Number"/>
          <p:cNvSpPr txBox="1">
            <a:spLocks noGrp="1"/>
          </p:cNvSpPr>
          <p:nvPr>
            <p:ph type="sldNum" sz="quarter" idx="2"/>
          </p:nvPr>
        </p:nvSpPr>
        <p:spPr>
          <a:xfrm>
            <a:off x="11956948" y="13011150"/>
            <a:ext cx="419304" cy="425170"/>
          </a:xfrm>
          <a:prstGeom prst="rect">
            <a:avLst/>
          </a:prstGeom>
        </p:spPr>
        <p:txBody>
          <a:bodyPr/>
          <a:lstStyle>
            <a:lvl1pPr>
              <a:defRPr sz="1800">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it'is_title2 new">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17867" y="3380318"/>
            <a:ext cx="22459951" cy="2907615"/>
          </a:xfrm>
          <a:prstGeom prst="rect">
            <a:avLst/>
          </a:prstGeom>
        </p:spPr>
        <p:txBody>
          <a:bodyPr>
            <a:noAutofit/>
          </a:bodyPr>
          <a:lstStyle>
            <a:lvl1pPr>
              <a:defRPr sz="10000"/>
            </a:lvl1pPr>
          </a:lstStyle>
          <a:p>
            <a:r>
              <a:t>Title Text</a:t>
            </a:r>
          </a:p>
        </p:txBody>
      </p:sp>
      <p:sp>
        <p:nvSpPr>
          <p:cNvPr id="29" name="Body Level One…"/>
          <p:cNvSpPr txBox="1">
            <a:spLocks noGrp="1"/>
          </p:cNvSpPr>
          <p:nvPr>
            <p:ph type="body" sz="half" idx="1"/>
          </p:nvPr>
        </p:nvSpPr>
        <p:spPr>
          <a:xfrm>
            <a:off x="617867" y="6570411"/>
            <a:ext cx="22459951" cy="5827610"/>
          </a:xfrm>
          <a:prstGeom prst="rect">
            <a:avLst/>
          </a:prstGeom>
        </p:spPr>
        <p:txBody>
          <a:bodyPr/>
          <a:lstStyle>
            <a:lvl1pPr>
              <a:spcBef>
                <a:spcPts val="3700"/>
              </a:spcBef>
              <a:defRPr sz="5400"/>
            </a:lvl1pPr>
            <a:lvl2pPr marL="596053" indent="-596053">
              <a:spcBef>
                <a:spcPts val="2100"/>
              </a:spcBef>
              <a:buSzPct val="100000"/>
              <a:buFontTx/>
              <a:buChar char="–"/>
              <a:defRPr sz="4400"/>
            </a:lvl2pPr>
            <a:lvl3pPr marL="784469" indent="-352669">
              <a:spcBef>
                <a:spcPts val="0"/>
              </a:spcBef>
              <a:buFontTx/>
              <a:buChar char="–"/>
              <a:defRPr sz="3800"/>
            </a:lvl3pPr>
            <a:lvl4pPr marL="0" indent="0">
              <a:buSzTx/>
              <a:buNone/>
              <a:defRPr sz="5400" b="1">
                <a:latin typeface="Helvetica"/>
                <a:ea typeface="Helvetica"/>
                <a:cs typeface="Helvetica"/>
                <a:sym typeface="Helvetica"/>
              </a:defRPr>
            </a:lvl4pPr>
            <a:lvl5pPr marL="596053" indent="-596053">
              <a:spcBef>
                <a:spcPts val="0"/>
              </a:spcBef>
              <a:buClrTx/>
              <a:buSzPct val="100000"/>
              <a:buFontTx/>
              <a:buChar char="–"/>
              <a:defRPr sz="4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30"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31" name="Slide Number"/>
          <p:cNvSpPr txBox="1">
            <a:spLocks noGrp="1"/>
          </p:cNvSpPr>
          <p:nvPr>
            <p:ph type="sldNum" sz="quarter" idx="2"/>
          </p:nvPr>
        </p:nvSpPr>
        <p:spPr>
          <a:xfrm>
            <a:off x="11948464" y="12982021"/>
            <a:ext cx="461672" cy="469901"/>
          </a:xfrm>
          <a:prstGeom prst="rect">
            <a:avLst/>
          </a:prstGeom>
        </p:spPr>
        <p:txBody>
          <a:bodyPr/>
          <a:lstStyle/>
          <a:p>
            <a:fld id="{86CB4B4D-7CA3-9044-876B-883B54F8677D}" type="slidenum">
              <a:t>‹#›</a:t>
            </a:fld>
            <a:endParaRPr/>
          </a:p>
        </p:txBody>
      </p:sp>
      <p:sp>
        <p:nvSpPr>
          <p:cNvPr id="32"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t'is_main new">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idx="1" hasCustomPrompt="1"/>
          </p:nvPr>
        </p:nvSpPr>
        <p:spPr>
          <a:prstGeom prst="rect">
            <a:avLst/>
          </a:prstGeom>
        </p:spPr>
        <p:txBody>
          <a:bodyPr/>
          <a:lstStyle>
            <a:lvl1pPr marL="648000">
              <a:defRPr/>
            </a:lvl1pPr>
            <a:lvl2pPr>
              <a:buSzPct val="60000"/>
              <a:buBlip>
                <a:blip r:embed="rId2"/>
              </a:buBlip>
              <a:defRPr/>
            </a:lvl2pPr>
            <a:lvl4pPr>
              <a:buSzPct val="60000"/>
              <a:buBlip>
                <a:blip r:embed="rId3"/>
              </a:buBlip>
              <a:defRPr/>
            </a:lvl4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White">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xfrm>
            <a:off x="11949148" y="12979400"/>
            <a:ext cx="504039" cy="520700"/>
          </a:xfrm>
          <a:prstGeom prst="rect">
            <a:avLst/>
          </a:prstGeom>
        </p:spPr>
        <p:txBody>
          <a:bodyPr/>
          <a:lstStyle>
            <a:lvl1pPr>
              <a:defRPr sz="2400"/>
            </a:lvl1pPr>
          </a:lstStyle>
          <a:p>
            <a:fld id="{86CB4B4D-7CA3-9044-876B-883B54F8677D}" type="slidenum">
              <a:t>‹#›</a:t>
            </a:fld>
            <a:endParaRPr/>
          </a:p>
        </p:txBody>
      </p:sp>
      <p:pic>
        <p:nvPicPr>
          <p:cNvPr id="110"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111"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B8E2-FBCF-39B6-AC19-56BDB2D80CA7}"/>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0DD20FD-5DAE-B55C-41BA-F942EE423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BF601F6-50FD-2AF0-1549-64E6715B744B}"/>
              </a:ext>
            </a:extLst>
          </p:cNvPr>
          <p:cNvSpPr>
            <a:spLocks noGrp="1"/>
          </p:cNvSpPr>
          <p:nvPr>
            <p:ph type="dt" sz="half" idx="10"/>
          </p:nvPr>
        </p:nvSpPr>
        <p:spPr/>
        <p:txBody>
          <a:bodyPr/>
          <a:lstStyle/>
          <a:p>
            <a:fld id="{960368F7-545B-4A10-BF83-ED2E6798E2E3}" type="datetimeFigureOut">
              <a:rPr lang="en-CH" smtClean="0"/>
              <a:t>13/01/2025</a:t>
            </a:fld>
            <a:endParaRPr lang="en-CH"/>
          </a:p>
        </p:txBody>
      </p:sp>
      <p:sp>
        <p:nvSpPr>
          <p:cNvPr id="5" name="Footer Placeholder 4">
            <a:extLst>
              <a:ext uri="{FF2B5EF4-FFF2-40B4-BE49-F238E27FC236}">
                <a16:creationId xmlns:a16="http://schemas.microsoft.com/office/drawing/2014/main" id="{28D1726F-84AF-509F-DAB9-A3FAD42FD1E8}"/>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CEAF77A-9D78-F56E-ED38-286CBDD9F9AD}"/>
              </a:ext>
            </a:extLst>
          </p:cNvPr>
          <p:cNvSpPr>
            <a:spLocks noGrp="1"/>
          </p:cNvSpPr>
          <p:nvPr>
            <p:ph type="sldNum" sz="quarter" idx="12"/>
          </p:nvPr>
        </p:nvSpPr>
        <p:spPr>
          <a:xfrm>
            <a:off x="11935475" y="12982020"/>
            <a:ext cx="492122" cy="477054"/>
          </a:xfrm>
        </p:spPr>
        <p:txBody>
          <a:bodyPr/>
          <a:lstStyle/>
          <a:p>
            <a:fld id="{327AC1E8-EFB5-43C5-8EBA-01DD85EBBE64}" type="slidenum">
              <a:rPr lang="en-CH" smtClean="0"/>
              <a:t>‹#›</a:t>
            </a:fld>
            <a:endParaRPr lang="en-CH"/>
          </a:p>
        </p:txBody>
      </p:sp>
    </p:spTree>
    <p:extLst>
      <p:ext uri="{BB962C8B-B14F-4D97-AF65-F5344CB8AC3E}">
        <p14:creationId xmlns:p14="http://schemas.microsoft.com/office/powerpoint/2010/main" val="105735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98042" y="702972"/>
            <a:ext cx="22472651" cy="147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chor="b">
            <a:normAutofit/>
          </a:bodyPr>
          <a:lstStyle/>
          <a:p>
            <a:r>
              <a:t>Title Text</a:t>
            </a:r>
          </a:p>
        </p:txBody>
      </p:sp>
      <p:sp>
        <p:nvSpPr>
          <p:cNvPr id="3" name="Body Level One…"/>
          <p:cNvSpPr txBox="1">
            <a:spLocks noGrp="1"/>
          </p:cNvSpPr>
          <p:nvPr>
            <p:ph type="body" idx="1"/>
          </p:nvPr>
        </p:nvSpPr>
        <p:spPr>
          <a:xfrm>
            <a:off x="575665" y="2498835"/>
            <a:ext cx="23129306" cy="9783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6200" tIns="76200" rIns="76200" bIns="76200">
            <a:normAutofit/>
          </a:bodyPr>
          <a:lstStyle>
            <a:lvl2pPr marL="635000" indent="-635000">
              <a:lnSpc>
                <a:spcPct val="100000"/>
              </a:lnSpc>
              <a:spcBef>
                <a:spcPts val="1800"/>
              </a:spcBef>
              <a:buSzPct val="50000"/>
              <a:buBlip>
                <a:blip r:embed="rId7"/>
              </a:buBlip>
              <a:defRPr b="0">
                <a:latin typeface="Helvetica Light"/>
                <a:ea typeface="Helvetica Light"/>
                <a:cs typeface="Helvetica Light"/>
                <a:sym typeface="Helvetica Light"/>
              </a:defRPr>
            </a:lvl2pPr>
            <a:lvl3pPr marL="1092200" indent="-444500">
              <a:lnSpc>
                <a:spcPct val="100000"/>
              </a:lnSpc>
              <a:spcBef>
                <a:spcPts val="300"/>
              </a:spcBef>
              <a:buChar char="–"/>
              <a:defRPr sz="4000" b="0">
                <a:latin typeface="Helvetica Light"/>
                <a:ea typeface="Helvetica Light"/>
                <a:cs typeface="Helvetica Light"/>
                <a:sym typeface="Helvetica Light"/>
              </a:defRPr>
            </a:lvl3pPr>
            <a:lvl4pPr marL="635000" indent="-635000">
              <a:lnSpc>
                <a:spcPct val="100000"/>
              </a:lnSpc>
              <a:spcBef>
                <a:spcPts val="2100"/>
              </a:spcBef>
              <a:buSzPct val="50000"/>
              <a:buBlip>
                <a:blip r:embed="rId8"/>
              </a:buBlip>
              <a:defRPr b="0">
                <a:solidFill>
                  <a:srgbClr val="FF2600"/>
                </a:solidFill>
                <a:uFill>
                  <a:solidFill>
                    <a:srgbClr val="FF2600"/>
                  </a:solidFill>
                </a:uFill>
                <a:latin typeface="Helvetica Light"/>
                <a:ea typeface="Helvetica Light"/>
                <a:cs typeface="Helvetica Light"/>
                <a:sym typeface="Helvetica Light"/>
              </a:defRPr>
            </a:lvl4pPr>
            <a:lvl5pPr marL="1092200" indent="-444500">
              <a:lnSpc>
                <a:spcPct val="100000"/>
              </a:lnSpc>
              <a:spcBef>
                <a:spcPts val="300"/>
              </a:spcBef>
              <a:buClr>
                <a:srgbClr val="FF2600"/>
              </a:buClr>
              <a:buChar char="–"/>
              <a:defRPr sz="4000" b="0">
                <a:solidFill>
                  <a:srgbClr val="FF2600"/>
                </a:solidFill>
                <a:uFill>
                  <a:solidFill>
                    <a:srgbClr val="FF2600"/>
                  </a:solidFill>
                </a:uFill>
                <a:latin typeface="Helvetica Light"/>
                <a:ea typeface="Helvetica Light"/>
                <a:cs typeface="Helvetica Light"/>
                <a:sym typeface="Helvetica Ligh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950700" y="12982020"/>
            <a:ext cx="461671" cy="469901"/>
          </a:xfrm>
          <a:prstGeom prst="rect">
            <a:avLst/>
          </a:prstGeom>
          <a:ln w="12700">
            <a:miter lim="400000"/>
          </a:ln>
        </p:spPr>
        <p:txBody>
          <a:bodyPr wrap="none" lIns="76200" tIns="76200" rIns="76200" bIns="76200">
            <a:spAutoFit/>
          </a:bodyPr>
          <a:lstStyle>
            <a:lvl1pPr marL="0" marR="0" algn="ctr" defTabSz="895350">
              <a:defRPr sz="2100">
                <a:latin typeface="Helvetica Light"/>
                <a:ea typeface="Helvetica Light"/>
                <a:cs typeface="Helvetica Light"/>
                <a:sym typeface="Helvetica Light"/>
              </a:defRPr>
            </a:lvl1pPr>
          </a:lstStyle>
          <a:p>
            <a:fld id="{86CB4B4D-7CA3-9044-876B-883B54F8677D}" type="slidenum">
              <a:t>‹#›</a:t>
            </a:fld>
            <a:endParaRPr/>
          </a:p>
        </p:txBody>
      </p:sp>
      <p:pic>
        <p:nvPicPr>
          <p:cNvPr id="5" name="ITIS_Blue_logo.png" descr="ITIS_Blue_logo.png"/>
          <p:cNvPicPr>
            <a:picLocks noChangeAspect="1"/>
          </p:cNvPicPr>
          <p:nvPr/>
        </p:nvPicPr>
        <p:blipFill>
          <a:blip r:embed="rId9"/>
          <a:srcRect/>
          <a:stretch>
            <a:fillRect/>
          </a:stretch>
        </p:blipFill>
        <p:spPr>
          <a:xfrm>
            <a:off x="691470" y="12357387"/>
            <a:ext cx="4579478" cy="950981"/>
          </a:xfrm>
          <a:prstGeom prst="rect">
            <a:avLst/>
          </a:prstGeom>
          <a:ln w="38100"/>
        </p:spPr>
      </p:pic>
      <p:sp>
        <p:nvSpPr>
          <p:cNvPr id="6"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60" r:id="rId5"/>
  </p:sldLayoutIdLst>
  <p:transition spd="med"/>
  <p:hf hdr="0" dt="0"/>
  <p:txStyles>
    <p:titleStyle>
      <a:lvl1pPr marL="0" marR="0" indent="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1pPr>
      <a:lvl2pPr marL="0" marR="0" indent="228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2pPr>
      <a:lvl3pPr marL="0" marR="0" indent="457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3pPr>
      <a:lvl4pPr marL="0" marR="0" indent="685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4pPr>
      <a:lvl5pPr marL="0" marR="0" indent="9144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5pPr>
      <a:lvl6pPr marL="0" marR="0" indent="11430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6pPr>
      <a:lvl7pPr marL="0" marR="0" indent="13716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7pPr>
      <a:lvl8pPr marL="0" marR="0" indent="16002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8pPr>
      <a:lvl9pPr marL="0" marR="0" indent="1828800" algn="l" defTabSz="1409700" latinLnBrk="0">
        <a:lnSpc>
          <a:spcPct val="90000"/>
        </a:lnSpc>
        <a:spcBef>
          <a:spcPts val="0"/>
        </a:spcBef>
        <a:spcAft>
          <a:spcPts val="0"/>
        </a:spcAft>
        <a:buClrTx/>
        <a:buSzTx/>
        <a:buFontTx/>
        <a:buNone/>
        <a:tabLst/>
        <a:defRPr sz="7000" b="1" i="0" u="none" strike="noStrike" cap="none" spc="0" baseline="0">
          <a:solidFill>
            <a:srgbClr val="235784"/>
          </a:solidFill>
          <a:uFill>
            <a:solidFill>
              <a:srgbClr val="004F8F"/>
            </a:solidFill>
          </a:uFill>
          <a:latin typeface="Helvetica"/>
          <a:ea typeface="Helvetica"/>
          <a:cs typeface="Helvetica"/>
          <a:sym typeface="Helvetica"/>
        </a:defRPr>
      </a:lvl9pPr>
    </p:titleStyle>
    <p:bodyStyle>
      <a:lvl1pPr marL="0" marR="0" indent="0" algn="l" defTabSz="1409700" latinLnBrk="0">
        <a:lnSpc>
          <a:spcPct val="80000"/>
        </a:lnSpc>
        <a:spcBef>
          <a:spcPts val="2700"/>
        </a:spcBef>
        <a:spcAft>
          <a:spcPts val="0"/>
        </a:spcAft>
        <a:buClrTx/>
        <a:buSzTx/>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1pPr>
      <a:lvl2pPr marL="846666" marR="0" indent="-846666" algn="l" defTabSz="1409700" latinLnBrk="0">
        <a:lnSpc>
          <a:spcPct val="80000"/>
        </a:lnSpc>
        <a:spcBef>
          <a:spcPts val="2700"/>
        </a:spcBef>
        <a:spcAft>
          <a:spcPts val="0"/>
        </a:spcAft>
        <a:buClrTx/>
        <a:buSzPct val="92000"/>
        <a:buFontTx/>
        <a:buNone/>
        <a:tabLst/>
        <a:defRPr sz="5000" b="1" i="0" u="none" strike="noStrike" cap="none" spc="0" baseline="0">
          <a:solidFill>
            <a:srgbClr val="235784"/>
          </a:solidFill>
          <a:uFill>
            <a:solidFill>
              <a:srgbClr val="000000"/>
            </a:solidFill>
          </a:uFill>
          <a:latin typeface="Helvetica"/>
          <a:ea typeface="Helvetica"/>
          <a:cs typeface="Helvetica"/>
          <a:sym typeface="Helvetica"/>
        </a:defRPr>
      </a:lvl2pPr>
      <a:lvl3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3pPr>
      <a:lvl4pPr marL="846666" marR="0" indent="-846666" algn="l" defTabSz="1409700" latinLnBrk="0">
        <a:lnSpc>
          <a:spcPct val="80000"/>
        </a:lnSpc>
        <a:spcBef>
          <a:spcPts val="2700"/>
        </a:spcBef>
        <a:spcAft>
          <a:spcPts val="0"/>
        </a:spcAft>
        <a:buClrTx/>
        <a:buSzPct val="129999"/>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4pPr>
      <a:lvl5pPr marL="1037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5pPr>
      <a:lvl6pPr marL="1545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6pPr>
      <a:lvl7pPr marL="2053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7pPr>
      <a:lvl8pPr marL="2561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8pPr>
      <a:lvl9pPr marL="3069166" marR="0" indent="-529166" algn="l" defTabSz="1409700" latinLnBrk="0">
        <a:lnSpc>
          <a:spcPct val="80000"/>
        </a:lnSpc>
        <a:spcBef>
          <a:spcPts val="2700"/>
        </a:spcBef>
        <a:spcAft>
          <a:spcPts val="0"/>
        </a:spcAft>
        <a:buClrTx/>
        <a:buSzPct val="100000"/>
        <a:buFontTx/>
        <a:buChar char="•"/>
        <a:tabLst/>
        <a:defRPr sz="5000" b="1" i="0" u="none" strike="noStrike" cap="none" spc="0" baseline="0">
          <a:solidFill>
            <a:srgbClr val="235784"/>
          </a:solidFill>
          <a:uFill>
            <a:solidFill>
              <a:srgbClr val="000000"/>
            </a:solidFill>
          </a:uFill>
          <a:latin typeface="Helvetica"/>
          <a:ea typeface="Helvetica"/>
          <a:cs typeface="Helvetica"/>
          <a:sym typeface="Helvetica"/>
        </a:defRPr>
      </a:lvl9pPr>
    </p:bodyStyle>
    <p:otherStyle>
      <a:lvl1pPr marL="0" marR="0" indent="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1pPr>
      <a:lvl2pPr marL="0" marR="0" indent="228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2pPr>
      <a:lvl3pPr marL="0" marR="0" indent="457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3pPr>
      <a:lvl4pPr marL="0" marR="0" indent="685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4pPr>
      <a:lvl5pPr marL="0" marR="0" indent="9144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5pPr>
      <a:lvl6pPr marL="0" marR="0" indent="11430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6pPr>
      <a:lvl7pPr marL="0" marR="0" indent="13716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7pPr>
      <a:lvl8pPr marL="0" marR="0" indent="16002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8pPr>
      <a:lvl9pPr marL="0" marR="0" indent="1828800" algn="ctr" defTabSz="895350" latinLnBrk="0">
        <a:lnSpc>
          <a:spcPct val="100000"/>
        </a:lnSpc>
        <a:spcBef>
          <a:spcPts val="0"/>
        </a:spcBef>
        <a:spcAft>
          <a:spcPts val="0"/>
        </a:spcAft>
        <a:buClrTx/>
        <a:buSzTx/>
        <a:buFontTx/>
        <a:buNone/>
        <a:tabLst/>
        <a:defRPr sz="2100" b="0" i="0" u="none" strike="noStrike" cap="none" spc="0" baseline="0">
          <a:solidFill>
            <a:schemeClr val="tx1"/>
          </a:solidFill>
          <a:uFill>
            <a:solidFill>
              <a:srgbClr val="000000"/>
            </a:solidFill>
          </a:u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29.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4.gi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hyperlink" Target="None"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p:cNvGrpSpPr/>
          <p:nvPr/>
        </p:nvGrpSpPr>
        <p:grpSpPr>
          <a:xfrm>
            <a:off x="11445806" y="-885378"/>
            <a:ext cx="14938872" cy="17497750"/>
            <a:chOff x="0" y="0"/>
            <a:chExt cx="14938871" cy="17497749"/>
          </a:xfrm>
        </p:grpSpPr>
        <p:pic>
          <p:nvPicPr>
            <p:cNvPr id="130" name="splitimage_nature_ad1505_ma-small.jpeg" descr="splitimage_nature_ad1505_ma-small.jpeg"/>
            <p:cNvPicPr>
              <a:picLocks noChangeAspect="1"/>
            </p:cNvPicPr>
            <p:nvPr/>
          </p:nvPicPr>
          <p:blipFill>
            <a:blip r:embed="rId2"/>
            <a:stretch>
              <a:fillRect/>
            </a:stretch>
          </p:blipFill>
          <p:spPr>
            <a:xfrm>
              <a:off x="0" y="0"/>
              <a:ext cx="14938872" cy="17497750"/>
            </a:xfrm>
            <a:prstGeom prst="rect">
              <a:avLst/>
            </a:prstGeom>
            <a:ln w="38100" cap="flat">
              <a:noFill/>
              <a:round/>
            </a:ln>
            <a:effectLst/>
          </p:spPr>
        </p:pic>
        <p:pic>
          <p:nvPicPr>
            <p:cNvPr id="131" name="s4l_new_head_def_transparenz.png" descr="s4l_new_head_def_transparenz.png"/>
            <p:cNvPicPr>
              <a:picLocks noChangeAspect="1"/>
            </p:cNvPicPr>
            <p:nvPr/>
          </p:nvPicPr>
          <p:blipFill>
            <a:blip r:embed="rId3"/>
            <a:stretch>
              <a:fillRect/>
            </a:stretch>
          </p:blipFill>
          <p:spPr>
            <a:xfrm>
              <a:off x="800859" y="2213820"/>
              <a:ext cx="13718298" cy="12417194"/>
            </a:xfrm>
            <a:prstGeom prst="rect">
              <a:avLst/>
            </a:prstGeom>
            <a:ln w="38100" cap="flat">
              <a:noFill/>
              <a:round/>
            </a:ln>
            <a:effectLst/>
          </p:spPr>
        </p:pic>
      </p:grpSp>
      <p:sp>
        <p:nvSpPr>
          <p:cNvPr id="133" name="Rectangle"/>
          <p:cNvSpPr/>
          <p:nvPr/>
        </p:nvSpPr>
        <p:spPr>
          <a:xfrm>
            <a:off x="13742167" y="12155706"/>
            <a:ext cx="10069800" cy="1250605"/>
          </a:xfrm>
          <a:prstGeom prst="rect">
            <a:avLst/>
          </a:prstGeom>
          <a:solidFill>
            <a:srgbClr val="FFFFFF">
              <a:alpha val="75635"/>
            </a:srgbClr>
          </a:solidFill>
          <a:ln w="12700">
            <a:miter lim="400000"/>
          </a:ln>
        </p:spPr>
        <p:txBody>
          <a:bodyPr lIns="76200" tIns="76200" rIns="76200" bIns="76200" anchor="ctr"/>
          <a:lstStyle/>
          <a:p>
            <a:endParaRPr/>
          </a:p>
        </p:txBody>
      </p:sp>
      <p:pic>
        <p:nvPicPr>
          <p:cNvPr id="134" name="ethlogo_black.pdf" descr="ethlogo_black.pdf"/>
          <p:cNvPicPr>
            <a:picLocks noChangeAspect="1"/>
          </p:cNvPicPr>
          <p:nvPr/>
        </p:nvPicPr>
        <p:blipFill>
          <a:blip r:embed="rId4"/>
          <a:stretch>
            <a:fillRect/>
          </a:stretch>
        </p:blipFill>
        <p:spPr>
          <a:xfrm>
            <a:off x="14130013" y="12256081"/>
            <a:ext cx="4190617" cy="1250604"/>
          </a:xfrm>
          <a:prstGeom prst="rect">
            <a:avLst/>
          </a:prstGeom>
          <a:ln w="38100"/>
        </p:spPr>
      </p:pic>
      <p:pic>
        <p:nvPicPr>
          <p:cNvPr id="135" name="the new logo.pdf" descr="the new logo.pdf"/>
          <p:cNvPicPr>
            <a:picLocks noChangeAspect="1"/>
          </p:cNvPicPr>
          <p:nvPr/>
        </p:nvPicPr>
        <p:blipFill>
          <a:blip r:embed="rId5"/>
          <a:stretch>
            <a:fillRect/>
          </a:stretch>
        </p:blipFill>
        <p:spPr>
          <a:xfrm>
            <a:off x="19082336" y="12330481"/>
            <a:ext cx="4190616" cy="901055"/>
          </a:xfrm>
          <a:prstGeom prst="rect">
            <a:avLst/>
          </a:prstGeom>
          <a:ln w="38100"/>
        </p:spPr>
      </p:pic>
      <p:sp>
        <p:nvSpPr>
          <p:cNvPr id="136" name="List of Author’s Full Name w/o Title, Affiliation…"/>
          <p:cNvSpPr txBox="1">
            <a:spLocks noGrp="1"/>
          </p:cNvSpPr>
          <p:nvPr>
            <p:ph type="body" sz="quarter" idx="1"/>
          </p:nvPr>
        </p:nvSpPr>
        <p:spPr>
          <a:prstGeom prst="rect">
            <a:avLst/>
          </a:prstGeom>
        </p:spPr>
        <p:txBody>
          <a:bodyPr/>
          <a:lstStyle/>
          <a:p>
            <a:r>
              <a:rPr lang="en-GB" dirty="0"/>
              <a:t>Javier Garcia Ordonez, </a:t>
            </a:r>
            <a:r>
              <a:rPr lang="es-ES" dirty="0"/>
              <a:t>IT’IS </a:t>
            </a:r>
            <a:r>
              <a:rPr lang="es-ES" dirty="0" err="1"/>
              <a:t>Foundation</a:t>
            </a:r>
            <a:r>
              <a:rPr lang="es-ES" dirty="0"/>
              <a:t> </a:t>
            </a:r>
            <a:r>
              <a:rPr lang="en-GB" dirty="0"/>
              <a:t>&amp; ZMT</a:t>
            </a:r>
          </a:p>
          <a:p>
            <a:r>
              <a:rPr lang="en-GB" dirty="0"/>
              <a:t>Werner van </a:t>
            </a:r>
            <a:r>
              <a:rPr lang="en-GB" dirty="0" err="1"/>
              <a:t>Geit</a:t>
            </a:r>
            <a:r>
              <a:rPr lang="en-GB" dirty="0"/>
              <a:t>, </a:t>
            </a:r>
            <a:r>
              <a:rPr lang="es-ES" dirty="0"/>
              <a:t>IT’IS </a:t>
            </a:r>
            <a:r>
              <a:rPr lang="es-ES" dirty="0" err="1"/>
              <a:t>Foundation</a:t>
            </a:r>
            <a:r>
              <a:rPr lang="es-ES" dirty="0"/>
              <a:t> </a:t>
            </a:r>
            <a:endParaRPr lang="en-GB" dirty="0"/>
          </a:p>
          <a:p>
            <a:r>
              <a:rPr lang="en-GB" dirty="0"/>
              <a:t>Esra Neufeld, </a:t>
            </a:r>
            <a:r>
              <a:rPr lang="es-ES" dirty="0"/>
              <a:t>IT’IS </a:t>
            </a:r>
            <a:r>
              <a:rPr lang="es-ES" dirty="0" err="1"/>
              <a:t>Foundation</a:t>
            </a:r>
            <a:r>
              <a:rPr lang="es-ES" dirty="0"/>
              <a:t> </a:t>
            </a:r>
            <a:endParaRPr dirty="0"/>
          </a:p>
        </p:txBody>
      </p:sp>
      <p:sp>
        <p:nvSpPr>
          <p:cNvPr id="137" name="Add Title / All Main Words Start with Capital Letters / Make It As Short As Possible (One Liner Preferred)"/>
          <p:cNvSpPr txBox="1">
            <a:spLocks noGrp="1"/>
          </p:cNvSpPr>
          <p:nvPr>
            <p:ph type="title"/>
          </p:nvPr>
        </p:nvSpPr>
        <p:spPr>
          <a:prstGeom prst="rect">
            <a:avLst/>
          </a:prstGeom>
        </p:spPr>
        <p:txBody>
          <a:bodyPr/>
          <a:lstStyle>
            <a:lvl1pPr defTabSz="1155953">
              <a:defRPr sz="8200"/>
            </a:lvl1pPr>
          </a:lstStyle>
          <a:p>
            <a:r>
              <a:rPr lang="en-GB" dirty="0"/>
              <a:t>Introducing </a:t>
            </a:r>
            <a:br>
              <a:rPr lang="en-GB" dirty="0"/>
            </a:br>
            <a:r>
              <a:rPr lang="en-GB" dirty="0"/>
              <a:t>MetaModeling UX</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53AA-ECA1-0654-A57B-F3837D672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F0B0E-5588-CF01-EA29-EEEF41ED9867}"/>
              </a:ext>
            </a:extLst>
          </p:cNvPr>
          <p:cNvSpPr>
            <a:spLocks noGrp="1"/>
          </p:cNvSpPr>
          <p:nvPr>
            <p:ph type="title"/>
          </p:nvPr>
        </p:nvSpPr>
        <p:spPr/>
        <p:txBody>
          <a:bodyPr/>
          <a:lstStyle/>
          <a:p>
            <a:r>
              <a:rPr lang="en-GB" dirty="0"/>
              <a:t>Example Applications: Uncertainty Quantification</a:t>
            </a:r>
            <a:endParaRPr lang="en-CH" dirty="0"/>
          </a:p>
        </p:txBody>
      </p:sp>
      <p:pic>
        <p:nvPicPr>
          <p:cNvPr id="5" name="Picture 4">
            <a:extLst>
              <a:ext uri="{FF2B5EF4-FFF2-40B4-BE49-F238E27FC236}">
                <a16:creationId xmlns:a16="http://schemas.microsoft.com/office/drawing/2014/main" id="{4516B7E6-C854-DA4E-CA02-C669894EB3CD}"/>
              </a:ext>
            </a:extLst>
          </p:cNvPr>
          <p:cNvPicPr>
            <a:picLocks noChangeAspect="1"/>
          </p:cNvPicPr>
          <p:nvPr/>
        </p:nvPicPr>
        <p:blipFill>
          <a:blip r:embed="rId2"/>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A5FC6B15-46D4-5E15-35BA-79BDAFB2609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9EDE1144-261E-F45A-9AB8-D0AA56E98074}"/>
              </a:ext>
            </a:extLst>
          </p:cNvPr>
          <p:cNvGrpSpPr/>
          <p:nvPr/>
        </p:nvGrpSpPr>
        <p:grpSpPr>
          <a:xfrm>
            <a:off x="3532883" y="2447157"/>
            <a:ext cx="18387316" cy="9756143"/>
            <a:chOff x="713483" y="2441407"/>
            <a:chExt cx="18387316" cy="9756143"/>
          </a:xfrm>
        </p:grpSpPr>
        <p:sp>
          <p:nvSpPr>
            <p:cNvPr id="11" name="Rectangle 10">
              <a:extLst>
                <a:ext uri="{FF2B5EF4-FFF2-40B4-BE49-F238E27FC236}">
                  <a16:creationId xmlns:a16="http://schemas.microsoft.com/office/drawing/2014/main" id="{95E94526-814C-F86E-1E92-0B3E7A783B34}"/>
                </a:ext>
              </a:extLst>
            </p:cNvPr>
            <p:cNvSpPr/>
            <p:nvPr/>
          </p:nvSpPr>
          <p:spPr>
            <a:xfrm>
              <a:off x="713484" y="2471811"/>
              <a:ext cx="18387315" cy="9725739"/>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Uncertainty Quantification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Inputs: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mean: 	std: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min: 	max: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B7FED92E-B89E-6F77-A885-866473BF1D03}"/>
                </a:ext>
              </a:extLst>
            </p:cNvPr>
            <p:cNvSpPr/>
            <p:nvPr/>
          </p:nvSpPr>
          <p:spPr>
            <a:xfrm>
              <a:off x="713483" y="2441407"/>
              <a:ext cx="18387315" cy="646986"/>
            </a:xfrm>
            <a:prstGeom prst="roundRect">
              <a:avLst/>
            </a:prstGeom>
            <a:solidFill>
              <a:srgbClr val="981F29"/>
            </a:solidFill>
            <a:ln w="38100" cap="flat">
              <a:solidFill>
                <a:srgbClr val="BB253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23F00C22-248D-70A3-1C99-16BD1E545070}"/>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27614003-2DFD-2CB4-9329-0A9BFBA769D7}"/>
              </a:ext>
            </a:extLst>
          </p:cNvPr>
          <p:cNvPicPr>
            <a:picLocks noChangeAspect="1"/>
          </p:cNvPicPr>
          <p:nvPr/>
        </p:nvPicPr>
        <p:blipFill>
          <a:blip r:embed="rId4"/>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9F93CC1-8DA3-B821-B0E0-D34EC9051EC7}"/>
              </a:ext>
            </a:extLst>
          </p:cNvPr>
          <p:cNvPicPr>
            <a:picLocks noChangeAspect="1"/>
          </p:cNvPicPr>
          <p:nvPr/>
        </p:nvPicPr>
        <p:blipFill>
          <a:blip r:embed="rId5"/>
          <a:stretch>
            <a:fillRect/>
          </a:stretch>
        </p:blipFill>
        <p:spPr>
          <a:xfrm>
            <a:off x="21300987" y="11602485"/>
            <a:ext cx="619211" cy="533474"/>
          </a:xfrm>
          <a:prstGeom prst="rect">
            <a:avLst/>
          </a:prstGeom>
        </p:spPr>
      </p:pic>
      <p:pic>
        <p:nvPicPr>
          <p:cNvPr id="28" name="Picture 27">
            <a:extLst>
              <a:ext uri="{FF2B5EF4-FFF2-40B4-BE49-F238E27FC236}">
                <a16:creationId xmlns:a16="http://schemas.microsoft.com/office/drawing/2014/main" id="{D9C53D94-D78C-B272-1902-837076419BC4}"/>
              </a:ext>
            </a:extLst>
          </p:cNvPr>
          <p:cNvPicPr>
            <a:picLocks noChangeAspect="1"/>
          </p:cNvPicPr>
          <p:nvPr/>
        </p:nvPicPr>
        <p:blipFill>
          <a:blip r:embed="rId6"/>
          <a:stretch>
            <a:fillRect/>
          </a:stretch>
        </p:blipFill>
        <p:spPr>
          <a:xfrm>
            <a:off x="8420099" y="5834388"/>
            <a:ext cx="762064" cy="515980"/>
          </a:xfrm>
          <a:prstGeom prst="rect">
            <a:avLst/>
          </a:prstGeom>
        </p:spPr>
      </p:pic>
      <p:sp>
        <p:nvSpPr>
          <p:cNvPr id="44" name="Rectangle 43">
            <a:extLst>
              <a:ext uri="{FF2B5EF4-FFF2-40B4-BE49-F238E27FC236}">
                <a16:creationId xmlns:a16="http://schemas.microsoft.com/office/drawing/2014/main" id="{68A1201F-A13D-0CC4-A920-F08E94160DDA}"/>
              </a:ext>
            </a:extLst>
          </p:cNvPr>
          <p:cNvSpPr/>
          <p:nvPr/>
        </p:nvSpPr>
        <p:spPr>
          <a:xfrm>
            <a:off x="-7772711" y="5352298"/>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once sampling is complete, a </a:t>
            </a:r>
            <a:r>
              <a:rPr kumimoji="0" lang="en-GB" sz="1800" b="0" i="0" u="none" strike="noStrike" cap="none" spc="0" normalizeH="0" baseline="0" dirty="0" err="1">
                <a:ln>
                  <a:noFill/>
                </a:ln>
                <a:solidFill>
                  <a:srgbClr val="000000"/>
                </a:solidFill>
                <a:effectLst/>
                <a:uFill>
                  <a:solidFill>
                    <a:srgbClr val="000000"/>
                  </a:solidFill>
                </a:uFill>
                <a:latin typeface="+mn-lt"/>
                <a:ea typeface="+mn-ea"/>
                <a:cs typeface="+mn-cs"/>
                <a:sym typeface="Helvetica Neue Light"/>
              </a:rPr>
              <a:t>pairplot</a:t>
            </a: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showing the distribution will be shown, as well as the cross-validation metrics and predictive plots below</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6" name="Picture 5">
            <a:extLst>
              <a:ext uri="{FF2B5EF4-FFF2-40B4-BE49-F238E27FC236}">
                <a16:creationId xmlns:a16="http://schemas.microsoft.com/office/drawing/2014/main" id="{AF413BFF-BA8A-FC48-6542-7F52D5CB6B5B}"/>
              </a:ext>
            </a:extLst>
          </p:cNvPr>
          <p:cNvPicPr>
            <a:picLocks noChangeAspect="1"/>
          </p:cNvPicPr>
          <p:nvPr/>
        </p:nvPicPr>
        <p:blipFill>
          <a:blip r:embed="rId7"/>
          <a:stretch>
            <a:fillRect/>
          </a:stretch>
        </p:blipFill>
        <p:spPr>
          <a:xfrm>
            <a:off x="25090395" y="7142088"/>
            <a:ext cx="4274761" cy="5139891"/>
          </a:xfrm>
          <a:prstGeom prst="rect">
            <a:avLst/>
          </a:prstGeom>
        </p:spPr>
      </p:pic>
      <p:pic>
        <p:nvPicPr>
          <p:cNvPr id="7" name="Picture 6">
            <a:extLst>
              <a:ext uri="{FF2B5EF4-FFF2-40B4-BE49-F238E27FC236}">
                <a16:creationId xmlns:a16="http://schemas.microsoft.com/office/drawing/2014/main" id="{3554F276-E405-9499-8C50-E4824B8B264A}"/>
              </a:ext>
            </a:extLst>
          </p:cNvPr>
          <p:cNvPicPr>
            <a:picLocks noChangeAspect="1"/>
          </p:cNvPicPr>
          <p:nvPr/>
        </p:nvPicPr>
        <p:blipFill>
          <a:blip r:embed="rId8"/>
          <a:stretch>
            <a:fillRect/>
          </a:stretch>
        </p:blipFill>
        <p:spPr>
          <a:xfrm>
            <a:off x="7618736" y="4017556"/>
            <a:ext cx="352474" cy="409632"/>
          </a:xfrm>
          <a:prstGeom prst="rect">
            <a:avLst/>
          </a:prstGeom>
        </p:spPr>
      </p:pic>
      <p:cxnSp>
        <p:nvCxnSpPr>
          <p:cNvPr id="41" name="Straight Arrow Connector 40">
            <a:extLst>
              <a:ext uri="{FF2B5EF4-FFF2-40B4-BE49-F238E27FC236}">
                <a16:creationId xmlns:a16="http://schemas.microsoft.com/office/drawing/2014/main" id="{DFE81FDF-C2F6-BF84-C2BC-A0A58A5E0AFF}"/>
              </a:ext>
            </a:extLst>
          </p:cNvPr>
          <p:cNvCxnSpPr>
            <a:cxnSpLocks/>
          </p:cNvCxnSpPr>
          <p:nvPr/>
        </p:nvCxnSpPr>
        <p:spPr>
          <a:xfrm flipV="1">
            <a:off x="-5332513" y="5665554"/>
            <a:ext cx="2667919" cy="358372"/>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pic>
        <p:nvPicPr>
          <p:cNvPr id="9" name="Picture 8">
            <a:extLst>
              <a:ext uri="{FF2B5EF4-FFF2-40B4-BE49-F238E27FC236}">
                <a16:creationId xmlns:a16="http://schemas.microsoft.com/office/drawing/2014/main" id="{C6E497C1-5C96-FC3A-140D-69A547D5B535}"/>
              </a:ext>
            </a:extLst>
          </p:cNvPr>
          <p:cNvPicPr>
            <a:picLocks noChangeAspect="1"/>
          </p:cNvPicPr>
          <p:nvPr/>
        </p:nvPicPr>
        <p:blipFill>
          <a:blip r:embed="rId9"/>
          <a:stretch>
            <a:fillRect/>
          </a:stretch>
        </p:blipFill>
        <p:spPr>
          <a:xfrm>
            <a:off x="6467640" y="4839842"/>
            <a:ext cx="1752845" cy="419158"/>
          </a:xfrm>
          <a:prstGeom prst="rect">
            <a:avLst/>
          </a:prstGeom>
        </p:spPr>
      </p:pic>
      <p:pic>
        <p:nvPicPr>
          <p:cNvPr id="13" name="Picture 12">
            <a:extLst>
              <a:ext uri="{FF2B5EF4-FFF2-40B4-BE49-F238E27FC236}">
                <a16:creationId xmlns:a16="http://schemas.microsoft.com/office/drawing/2014/main" id="{61BC0B7D-93C5-6A60-14A9-4315B882E182}"/>
              </a:ext>
            </a:extLst>
          </p:cNvPr>
          <p:cNvPicPr>
            <a:picLocks noChangeAspect="1"/>
          </p:cNvPicPr>
          <p:nvPr/>
        </p:nvPicPr>
        <p:blipFill>
          <a:blip r:embed="rId8"/>
          <a:stretch>
            <a:fillRect/>
          </a:stretch>
        </p:blipFill>
        <p:spPr>
          <a:xfrm>
            <a:off x="9911647" y="4851238"/>
            <a:ext cx="352474" cy="409632"/>
          </a:xfrm>
          <a:prstGeom prst="rect">
            <a:avLst/>
          </a:prstGeom>
        </p:spPr>
      </p:pic>
      <p:pic>
        <p:nvPicPr>
          <p:cNvPr id="18" name="Picture 17">
            <a:extLst>
              <a:ext uri="{FF2B5EF4-FFF2-40B4-BE49-F238E27FC236}">
                <a16:creationId xmlns:a16="http://schemas.microsoft.com/office/drawing/2014/main" id="{71EA85FD-76DD-650A-585E-B0C11F7CA1A8}"/>
              </a:ext>
            </a:extLst>
          </p:cNvPr>
          <p:cNvPicPr>
            <a:picLocks noChangeAspect="1"/>
          </p:cNvPicPr>
          <p:nvPr/>
        </p:nvPicPr>
        <p:blipFill>
          <a:blip r:embed="rId10"/>
          <a:stretch>
            <a:fillRect/>
          </a:stretch>
        </p:blipFill>
        <p:spPr>
          <a:xfrm>
            <a:off x="6480340" y="5178964"/>
            <a:ext cx="1314633" cy="362001"/>
          </a:xfrm>
          <a:prstGeom prst="rect">
            <a:avLst/>
          </a:prstGeom>
        </p:spPr>
      </p:pic>
      <p:pic>
        <p:nvPicPr>
          <p:cNvPr id="29" name="Picture 28">
            <a:extLst>
              <a:ext uri="{FF2B5EF4-FFF2-40B4-BE49-F238E27FC236}">
                <a16:creationId xmlns:a16="http://schemas.microsoft.com/office/drawing/2014/main" id="{5AD156E9-9C21-94BE-C9BE-B2DDD4EB24D1}"/>
              </a:ext>
            </a:extLst>
          </p:cNvPr>
          <p:cNvPicPr>
            <a:picLocks noChangeAspect="1"/>
          </p:cNvPicPr>
          <p:nvPr/>
        </p:nvPicPr>
        <p:blipFill>
          <a:blip r:embed="rId11"/>
          <a:stretch>
            <a:fillRect/>
          </a:stretch>
        </p:blipFill>
        <p:spPr>
          <a:xfrm>
            <a:off x="9927404" y="5179528"/>
            <a:ext cx="228632" cy="409632"/>
          </a:xfrm>
          <a:prstGeom prst="rect">
            <a:avLst/>
          </a:prstGeom>
        </p:spPr>
      </p:pic>
      <p:pic>
        <p:nvPicPr>
          <p:cNvPr id="32" name="Picture 31">
            <a:extLst>
              <a:ext uri="{FF2B5EF4-FFF2-40B4-BE49-F238E27FC236}">
                <a16:creationId xmlns:a16="http://schemas.microsoft.com/office/drawing/2014/main" id="{DF11208E-3B6C-2456-CB7F-32FC90459CEB}"/>
              </a:ext>
            </a:extLst>
          </p:cNvPr>
          <p:cNvPicPr>
            <a:picLocks noChangeAspect="1"/>
          </p:cNvPicPr>
          <p:nvPr/>
        </p:nvPicPr>
        <p:blipFill>
          <a:blip r:embed="rId12"/>
          <a:stretch>
            <a:fillRect/>
          </a:stretch>
        </p:blipFill>
        <p:spPr>
          <a:xfrm>
            <a:off x="11191462" y="4866687"/>
            <a:ext cx="228632" cy="457263"/>
          </a:xfrm>
          <a:prstGeom prst="rect">
            <a:avLst/>
          </a:prstGeom>
        </p:spPr>
      </p:pic>
      <p:pic>
        <p:nvPicPr>
          <p:cNvPr id="31" name="Picture 30">
            <a:extLst>
              <a:ext uri="{FF2B5EF4-FFF2-40B4-BE49-F238E27FC236}">
                <a16:creationId xmlns:a16="http://schemas.microsoft.com/office/drawing/2014/main" id="{0C52F993-A70F-1007-833D-96FE0E7C358D}"/>
              </a:ext>
            </a:extLst>
          </p:cNvPr>
          <p:cNvPicPr>
            <a:picLocks noChangeAspect="1"/>
          </p:cNvPicPr>
          <p:nvPr/>
        </p:nvPicPr>
        <p:blipFill>
          <a:blip r:embed="rId12"/>
          <a:stretch>
            <a:fillRect/>
          </a:stretch>
        </p:blipFill>
        <p:spPr>
          <a:xfrm>
            <a:off x="11191462" y="5173509"/>
            <a:ext cx="228632" cy="457263"/>
          </a:xfrm>
          <a:prstGeom prst="rect">
            <a:avLst/>
          </a:prstGeom>
        </p:spPr>
      </p:pic>
      <p:grpSp>
        <p:nvGrpSpPr>
          <p:cNvPr id="42" name="Group 41">
            <a:extLst>
              <a:ext uri="{FF2B5EF4-FFF2-40B4-BE49-F238E27FC236}">
                <a16:creationId xmlns:a16="http://schemas.microsoft.com/office/drawing/2014/main" id="{DC532DD5-B4A9-4805-A9FB-44D519B1AA5B}"/>
              </a:ext>
            </a:extLst>
          </p:cNvPr>
          <p:cNvGrpSpPr/>
          <p:nvPr/>
        </p:nvGrpSpPr>
        <p:grpSpPr>
          <a:xfrm>
            <a:off x="5685890" y="4017557"/>
            <a:ext cx="1017618" cy="409632"/>
            <a:chOff x="7621321" y="4098668"/>
            <a:chExt cx="1017618" cy="409632"/>
          </a:xfrm>
        </p:grpSpPr>
        <p:pic>
          <p:nvPicPr>
            <p:cNvPr id="36" name="Picture 35">
              <a:extLst>
                <a:ext uri="{FF2B5EF4-FFF2-40B4-BE49-F238E27FC236}">
                  <a16:creationId xmlns:a16="http://schemas.microsoft.com/office/drawing/2014/main" id="{2CF8FC0B-BAE0-9E6F-E984-B66632BEFAAD}"/>
                </a:ext>
              </a:extLst>
            </p:cNvPr>
            <p:cNvPicPr>
              <a:picLocks noChangeAspect="1"/>
            </p:cNvPicPr>
            <p:nvPr/>
          </p:nvPicPr>
          <p:blipFill>
            <a:blip r:embed="rId8"/>
            <a:stretch>
              <a:fillRect/>
            </a:stretch>
          </p:blipFill>
          <p:spPr>
            <a:xfrm>
              <a:off x="7621321" y="4098668"/>
              <a:ext cx="1017618" cy="409632"/>
            </a:xfrm>
            <a:prstGeom prst="rect">
              <a:avLst/>
            </a:prstGeom>
          </p:spPr>
        </p:pic>
        <p:pic>
          <p:nvPicPr>
            <p:cNvPr id="37" name="Picture 36">
              <a:extLst>
                <a:ext uri="{FF2B5EF4-FFF2-40B4-BE49-F238E27FC236}">
                  <a16:creationId xmlns:a16="http://schemas.microsoft.com/office/drawing/2014/main" id="{71DC1FDC-1D1D-83B4-0B3D-DA073F105D91}"/>
                </a:ext>
              </a:extLst>
            </p:cNvPr>
            <p:cNvPicPr>
              <a:picLocks noChangeAspect="1"/>
            </p:cNvPicPr>
            <p:nvPr/>
          </p:nvPicPr>
          <p:blipFill>
            <a:blip r:embed="rId13"/>
            <a:stretch>
              <a:fillRect/>
            </a:stretch>
          </p:blipFill>
          <p:spPr>
            <a:xfrm>
              <a:off x="7856842" y="4167133"/>
              <a:ext cx="746340" cy="272701"/>
            </a:xfrm>
            <a:prstGeom prst="rect">
              <a:avLst/>
            </a:prstGeom>
          </p:spPr>
        </p:pic>
      </p:grpSp>
      <p:pic>
        <p:nvPicPr>
          <p:cNvPr id="45" name="Picture 44">
            <a:extLst>
              <a:ext uri="{FF2B5EF4-FFF2-40B4-BE49-F238E27FC236}">
                <a16:creationId xmlns:a16="http://schemas.microsoft.com/office/drawing/2014/main" id="{0C346DCD-5B0B-0882-353B-5245476E9E6D}"/>
              </a:ext>
            </a:extLst>
          </p:cNvPr>
          <p:cNvPicPr>
            <a:picLocks noChangeAspect="1"/>
          </p:cNvPicPr>
          <p:nvPr/>
        </p:nvPicPr>
        <p:blipFill>
          <a:blip r:embed="rId14">
            <a:extLst>
              <a:ext uri="{28A0092B-C50C-407E-A947-70E740481C1C}">
                <a14:useLocalDpi xmlns:a14="http://schemas.microsoft.com/office/drawing/2010/main" val="0"/>
              </a:ext>
            </a:extLst>
          </a:blip>
          <a:srcRect r="68033"/>
          <a:stretch/>
        </p:blipFill>
        <p:spPr>
          <a:xfrm>
            <a:off x="4006849" y="6827078"/>
            <a:ext cx="11372738" cy="2213052"/>
          </a:xfrm>
          <a:prstGeom prst="rect">
            <a:avLst/>
          </a:prstGeom>
        </p:spPr>
      </p:pic>
    </p:spTree>
    <p:extLst>
      <p:ext uri="{BB962C8B-B14F-4D97-AF65-F5344CB8AC3E}">
        <p14:creationId xmlns:p14="http://schemas.microsoft.com/office/powerpoint/2010/main" val="116161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C0DC0-575E-7E62-54F3-22F56ADD8357}"/>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72FDA3B5-7D5E-B1DE-6D92-6EF585618A60}"/>
              </a:ext>
            </a:extLst>
          </p:cNvPr>
          <p:cNvSpPr txBox="1">
            <a:spLocks noGrp="1"/>
          </p:cNvSpPr>
          <p:nvPr>
            <p:ph type="title"/>
          </p:nvPr>
        </p:nvSpPr>
        <p:spPr>
          <a:prstGeom prst="rect">
            <a:avLst/>
          </a:prstGeom>
        </p:spPr>
        <p:txBody>
          <a:bodyPr/>
          <a:lstStyle/>
          <a:p>
            <a:r>
              <a:rPr lang="en-GB" dirty="0"/>
              <a:t>Next Steps</a:t>
            </a:r>
            <a:endParaRPr dirty="0"/>
          </a:p>
        </p:txBody>
      </p:sp>
      <p:pic>
        <p:nvPicPr>
          <p:cNvPr id="154" name="ITIS_Blue_logo.png" descr="ITIS_Blue_logo.png">
            <a:extLst>
              <a:ext uri="{FF2B5EF4-FFF2-40B4-BE49-F238E27FC236}">
                <a16:creationId xmlns:a16="http://schemas.microsoft.com/office/drawing/2014/main" id="{32E8B5D6-A2BE-1B6A-3263-7F04FEA66BD3}"/>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A44DEDFB-8312-F646-F49C-99332D773E4D}"/>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156" name="Compliance Evaluations of Inductive WPT, Okinawa, 2024">
            <a:extLst>
              <a:ext uri="{FF2B5EF4-FFF2-40B4-BE49-F238E27FC236}">
                <a16:creationId xmlns:a16="http://schemas.microsoft.com/office/drawing/2014/main" id="{420C87A1-617A-8CCE-8EEB-53D1D8014CF7}"/>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60017E34-682A-2EF3-A159-F381E35FB4C3}"/>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A4E2F137-27FD-EEBA-597E-29D15CFD532C}"/>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27888277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0DAB7-88D6-D99B-D7F1-B423A9C441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81E5B-A0BF-8587-564A-E9B413BF9D68}"/>
              </a:ext>
            </a:extLst>
          </p:cNvPr>
          <p:cNvSpPr>
            <a:spLocks noGrp="1"/>
          </p:cNvSpPr>
          <p:nvPr>
            <p:ph type="title"/>
          </p:nvPr>
        </p:nvSpPr>
        <p:spPr/>
        <p:txBody>
          <a:bodyPr/>
          <a:lstStyle/>
          <a:p>
            <a:r>
              <a:rPr lang="en-GB" dirty="0"/>
              <a:t>Next Steps – Choice of UX Tool</a:t>
            </a:r>
            <a:endParaRPr lang="en-CH" dirty="0"/>
          </a:p>
        </p:txBody>
      </p:sp>
      <p:sp>
        <p:nvSpPr>
          <p:cNvPr id="3" name="Text Placeholder 2">
            <a:extLst>
              <a:ext uri="{FF2B5EF4-FFF2-40B4-BE49-F238E27FC236}">
                <a16:creationId xmlns:a16="http://schemas.microsoft.com/office/drawing/2014/main" id="{35535148-9744-7CAD-457E-6E9B4C95FBA7}"/>
              </a:ext>
            </a:extLst>
          </p:cNvPr>
          <p:cNvSpPr>
            <a:spLocks noGrp="1"/>
          </p:cNvSpPr>
          <p:nvPr>
            <p:ph type="body" idx="1"/>
          </p:nvPr>
        </p:nvSpPr>
        <p:spPr/>
        <p:txBody>
          <a:bodyPr>
            <a:normAutofit fontScale="92500" lnSpcReduction="10000"/>
          </a:bodyPr>
          <a:lstStyle/>
          <a:p>
            <a:r>
              <a:rPr lang="en-GB" dirty="0"/>
              <a:t>requirements</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must</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be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deployable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within</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an</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osparc</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interactive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service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(Docker Ubuntu)</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offer</a:t>
            </a:r>
            <a:r>
              <a:rPr lang="es-ES" sz="4000" dirty="0"/>
              <a:t> </a:t>
            </a:r>
            <a:r>
              <a:rPr lang="es-ES" sz="4000" dirty="0" err="1"/>
              <a:t>user</a:t>
            </a:r>
            <a:r>
              <a:rPr lang="es-ES" sz="4000" dirty="0"/>
              <a:t> </a:t>
            </a:r>
            <a:r>
              <a:rPr lang="es-ES" sz="4000" dirty="0" err="1"/>
              <a:t>interaction</a:t>
            </a:r>
            <a:r>
              <a:rPr lang="es-ES" sz="4000" dirty="0"/>
              <a:t> (</a:t>
            </a:r>
            <a:r>
              <a:rPr lang="es-ES" sz="4000" dirty="0" err="1"/>
              <a:t>lightweight</a:t>
            </a:r>
            <a:r>
              <a:rPr lang="es-ES" sz="4000" dirty="0"/>
              <a:t>, responsive)</a:t>
            </a:r>
            <a:endPar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interactively</a:t>
            </a:r>
            <a:r>
              <a:rPr lang="es-ES" sz="4000" dirty="0"/>
              <a:t> show </a:t>
            </a:r>
            <a:r>
              <a:rPr lang="es-ES" sz="4000" dirty="0" err="1"/>
              <a:t>code</a:t>
            </a:r>
            <a:r>
              <a:rPr lang="es-ES" sz="4000" dirty="0"/>
              <a:t> </a:t>
            </a:r>
            <a:r>
              <a:rPr lang="es-ES" sz="4000" dirty="0" err="1"/>
              <a:t>changes</a:t>
            </a:r>
            <a:r>
              <a:rPr lang="es-ES" sz="4000" dirty="0"/>
              <a:t> (no </a:t>
            </a:r>
            <a:r>
              <a:rPr lang="es-ES" sz="4000" dirty="0" err="1"/>
              <a:t>need</a:t>
            </a:r>
            <a:r>
              <a:rPr lang="es-ES" sz="4000" dirty="0"/>
              <a:t> </a:t>
            </a:r>
            <a:r>
              <a:rPr lang="es-ES" sz="4000" dirty="0" err="1"/>
              <a:t>to</a:t>
            </a:r>
            <a:r>
              <a:rPr lang="es-ES" sz="4000" dirty="0"/>
              <a:t> </a:t>
            </a:r>
            <a:r>
              <a:rPr lang="es-ES" sz="4000" dirty="0" err="1"/>
              <a:t>re-deploy</a:t>
            </a:r>
            <a:r>
              <a:rPr lang="es-ES" sz="4000" dirty="0"/>
              <a:t> </a:t>
            </a:r>
            <a:r>
              <a:rPr lang="es-ES" sz="4000" dirty="0" err="1"/>
              <a:t>service</a:t>
            </a:r>
            <a:r>
              <a:rPr lang="es-ES" sz="4000" dirty="0"/>
              <a:t> </a:t>
            </a:r>
            <a:r>
              <a:rPr lang="es-ES" sz="4000" dirty="0" err="1"/>
              <a:t>to</a:t>
            </a:r>
            <a:r>
              <a:rPr lang="es-ES" sz="4000" dirty="0"/>
              <a:t> </a:t>
            </a:r>
            <a:r>
              <a:rPr lang="es-ES" sz="4000" dirty="0" err="1"/>
              <a:t>visualize</a:t>
            </a:r>
            <a:r>
              <a:rPr lang="es-ES" sz="4000" dirty="0"/>
              <a:t> </a:t>
            </a:r>
            <a:r>
              <a:rPr lang="es-ES" sz="4000" dirty="0" err="1"/>
              <a:t>any</a:t>
            </a:r>
            <a:r>
              <a:rPr lang="es-ES" sz="4000" dirty="0"/>
              <a:t> </a:t>
            </a:r>
            <a:r>
              <a:rPr lang="es-ES" sz="4000" dirty="0" err="1"/>
              <a:t>changes</a:t>
            </a:r>
            <a:r>
              <a:rPr lang="es-ES" sz="4000" dirty="0"/>
              <a:t>) </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seamless</a:t>
            </a:r>
            <a:r>
              <a:rPr lang="es-ES" sz="4000" dirty="0"/>
              <a:t> interface </a:t>
            </a:r>
            <a:r>
              <a:rPr lang="es-ES" sz="4000" dirty="0" err="1"/>
              <a:t>with</a:t>
            </a:r>
            <a:r>
              <a:rPr lang="es-ES" sz="4000" dirty="0"/>
              <a:t> Python </a:t>
            </a:r>
            <a:r>
              <a:rPr lang="es-ES" sz="4000" dirty="0" err="1"/>
              <a:t>code</a:t>
            </a:r>
            <a:r>
              <a:rPr lang="es-ES" sz="4000" dirty="0"/>
              <a:t> (</a:t>
            </a:r>
            <a:r>
              <a:rPr lang="es-ES" sz="4000" dirty="0" err="1"/>
              <a:t>which</a:t>
            </a:r>
            <a:r>
              <a:rPr lang="es-ES" sz="4000" dirty="0"/>
              <a:t> </a:t>
            </a:r>
            <a:r>
              <a:rPr lang="es-ES" sz="4000" dirty="0" err="1"/>
              <a:t>will</a:t>
            </a:r>
            <a:r>
              <a:rPr lang="es-ES" sz="4000" dirty="0"/>
              <a:t> use OSPARC API </a:t>
            </a:r>
            <a:r>
              <a:rPr lang="es-ES" sz="4000" dirty="0" err="1"/>
              <a:t>to</a:t>
            </a:r>
            <a:r>
              <a:rPr lang="es-ES" sz="4000" dirty="0"/>
              <a:t> </a:t>
            </a:r>
            <a:r>
              <a:rPr lang="es-ES" sz="4000" dirty="0" err="1"/>
              <a:t>launch</a:t>
            </a:r>
            <a:r>
              <a:rPr lang="es-ES" sz="4000" dirty="0"/>
              <a:t> </a:t>
            </a:r>
            <a:r>
              <a:rPr lang="es-ES" sz="4000" dirty="0" err="1"/>
              <a:t>jobs</a:t>
            </a:r>
            <a:r>
              <a:rPr lang="es-ES" sz="4000" dirty="0"/>
              <a:t>, </a:t>
            </a:r>
            <a:r>
              <a:rPr lang="es-ES" sz="4000" dirty="0" err="1"/>
              <a:t>retrieve</a:t>
            </a:r>
            <a:r>
              <a:rPr lang="es-ES" sz="4000" dirty="0"/>
              <a:t> </a:t>
            </a:r>
            <a:r>
              <a:rPr lang="es-ES" sz="4000" dirty="0" err="1"/>
              <a:t>results</a:t>
            </a:r>
            <a:r>
              <a:rPr lang="es-ES" sz="4000" dirty="0"/>
              <a:t>, </a:t>
            </a:r>
            <a:r>
              <a:rPr lang="es-ES" sz="4000" dirty="0" err="1"/>
              <a:t>etc</a:t>
            </a:r>
            <a:r>
              <a:rPr lang="es-ES" sz="4000" dirty="0"/>
              <a:t>)</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easily</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maintainable</a:t>
            </a:r>
            <a:endParaRPr lang="es-ES" sz="4000" dirty="0"/>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kumimoji="0" lang="en-US"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programmatically testable</a:t>
            </a:r>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kumimoji="0" lang="en-US"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programmatic visual formatting (JSON schema like Parallel Runner? </a:t>
            </a:r>
            <a:r>
              <a:rPr kumimoji="0" lang="en-US" sz="3400" b="0" i="0" u="none" strike="noStrike" kern="0" cap="none" spc="0" normalizeH="0" baseline="0" noProof="0" dirty="0">
                <a:ln>
                  <a:noFill/>
                </a:ln>
                <a:solidFill>
                  <a:srgbClr val="FF0000"/>
                </a:solidFill>
                <a:effectLst/>
                <a:uLnTx/>
                <a:uFill>
                  <a:solidFill>
                    <a:srgbClr val="000000"/>
                  </a:solidFill>
                </a:uFill>
                <a:latin typeface="Helvetica Light"/>
                <a:sym typeface="Helvetica Light"/>
              </a:rPr>
              <a:t>-- CHECK</a:t>
            </a:r>
            <a:r>
              <a:rPr kumimoji="0" lang="en-US"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a:t>
            </a:r>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kumimoji="0" lang="en-US"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compatible with version control</a:t>
            </a:r>
            <a:endParaRPr lang="en-GB" dirty="0"/>
          </a:p>
          <a:p>
            <a:r>
              <a:rPr lang="en-GB" dirty="0"/>
              <a:t>options</a:t>
            </a: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commonly</a:t>
            </a:r>
            <a:r>
              <a:rPr lang="es-ES" sz="4000" dirty="0"/>
              <a:t> </a:t>
            </a:r>
            <a:r>
              <a:rPr lang="es-ES" sz="4000" dirty="0" err="1"/>
              <a:t>used</a:t>
            </a:r>
            <a:r>
              <a:rPr lang="es-ES" sz="4000" dirty="0"/>
              <a:t> </a:t>
            </a:r>
            <a:r>
              <a:rPr lang="es-ES" sz="4000" dirty="0" err="1"/>
              <a:t>front-ends</a:t>
            </a:r>
            <a:r>
              <a:rPr lang="es-ES" sz="4000" dirty="0"/>
              <a:t> are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React.js &amp; Node.js –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both</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JavaScript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would</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require</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40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learning</a:t>
            </a:r>
            <a:r>
              <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a:t>
            </a:r>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kumimoji="0" lang="en-US"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Werner’s beautiful Parallel Runner UI is based on React and Vite (both JavaScript)</a:t>
            </a:r>
            <a:endParaRPr kumimoji="0" lang="es-E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4000" dirty="0" err="1"/>
              <a:t>various</a:t>
            </a:r>
            <a:r>
              <a:rPr lang="es-ES" sz="4000" dirty="0"/>
              <a:t> Python-</a:t>
            </a:r>
            <a:r>
              <a:rPr lang="es-ES" sz="4000" dirty="0" err="1"/>
              <a:t>only</a:t>
            </a:r>
            <a:r>
              <a:rPr lang="es-ES" sz="4000" dirty="0"/>
              <a:t> </a:t>
            </a:r>
            <a:r>
              <a:rPr lang="es-ES" sz="4000" dirty="0" err="1"/>
              <a:t>tools</a:t>
            </a:r>
            <a:r>
              <a:rPr lang="es-ES" sz="4000" dirty="0"/>
              <a:t> are </a:t>
            </a:r>
            <a:r>
              <a:rPr lang="es-ES" sz="4000" dirty="0" err="1"/>
              <a:t>available</a:t>
            </a:r>
            <a:r>
              <a:rPr lang="es-ES" sz="4000" dirty="0"/>
              <a:t> – </a:t>
            </a:r>
            <a:r>
              <a:rPr lang="es-ES" sz="4000" dirty="0" err="1"/>
              <a:t>however</a:t>
            </a:r>
            <a:r>
              <a:rPr lang="es-ES" sz="4000" dirty="0"/>
              <a:t>, </a:t>
            </a:r>
            <a:r>
              <a:rPr lang="es-ES" sz="4000" dirty="0" err="1"/>
              <a:t>they</a:t>
            </a:r>
            <a:r>
              <a:rPr lang="es-ES" sz="4000" dirty="0"/>
              <a:t> </a:t>
            </a:r>
            <a:r>
              <a:rPr lang="es-ES" sz="4000" dirty="0" err="1"/>
              <a:t>tend</a:t>
            </a:r>
            <a:r>
              <a:rPr lang="es-ES" sz="4000" dirty="0"/>
              <a:t> </a:t>
            </a:r>
            <a:r>
              <a:rPr lang="es-ES" sz="4000" dirty="0" err="1"/>
              <a:t>to</a:t>
            </a:r>
            <a:r>
              <a:rPr lang="es-ES" sz="4000" dirty="0"/>
              <a:t> be </a:t>
            </a:r>
            <a:r>
              <a:rPr lang="es-ES" sz="4000" dirty="0" err="1"/>
              <a:t>limited</a:t>
            </a:r>
            <a:r>
              <a:rPr lang="es-ES" sz="4000" dirty="0"/>
              <a:t> </a:t>
            </a:r>
            <a:r>
              <a:rPr lang="es-ES" sz="4000" dirty="0" err="1"/>
              <a:t>for</a:t>
            </a:r>
            <a:r>
              <a:rPr lang="es-ES" sz="4000" dirty="0"/>
              <a:t> </a:t>
            </a:r>
            <a:r>
              <a:rPr lang="es-ES" sz="4000" dirty="0" err="1"/>
              <a:t>complex</a:t>
            </a:r>
            <a:r>
              <a:rPr lang="es-ES" sz="4000" dirty="0"/>
              <a:t> UI </a:t>
            </a:r>
            <a:r>
              <a:rPr lang="es-ES" sz="4000" dirty="0" err="1"/>
              <a:t>customizations</a:t>
            </a:r>
            <a:endParaRPr lang="es-ES" sz="4000" dirty="0"/>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kumimoji="0" lang="en-GB" sz="34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Streamlit</a:t>
            </a:r>
            <a:endParaRPr kumimoji="0" lang="en-GB" sz="34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lang="en-GB" sz="3400" dirty="0"/>
              <a:t>Dash (by </a:t>
            </a:r>
            <a:r>
              <a:rPr lang="en-GB" sz="3400" dirty="0" err="1"/>
              <a:t>Plotly</a:t>
            </a:r>
            <a:r>
              <a:rPr lang="en-GB" sz="3400" dirty="0"/>
              <a:t>)</a:t>
            </a:r>
          </a:p>
          <a:p>
            <a:pPr marL="927100" marR="0" lvl="2" indent="-381000" algn="l" defTabSz="1409700" eaLnBrk="1" fontAlgn="auto" latinLnBrk="0" hangingPunct="1">
              <a:lnSpc>
                <a:spcPct val="100000"/>
              </a:lnSpc>
              <a:spcBef>
                <a:spcPts val="300"/>
              </a:spcBef>
              <a:spcAft>
                <a:spcPts val="0"/>
              </a:spcAft>
              <a:buClrTx/>
              <a:buSzPct val="100000"/>
              <a:buFontTx/>
              <a:buChar char="–"/>
              <a:tabLst/>
              <a:defRPr/>
            </a:pPr>
            <a:r>
              <a:rPr lang="en-GB" sz="3400" dirty="0" err="1"/>
              <a:t>Gradio</a:t>
            </a:r>
            <a:endParaRPr lang="es-ES" sz="4000" dirty="0"/>
          </a:p>
        </p:txBody>
      </p:sp>
      <p:sp>
        <p:nvSpPr>
          <p:cNvPr id="4" name="Slide Number Placeholder 3">
            <a:extLst>
              <a:ext uri="{FF2B5EF4-FFF2-40B4-BE49-F238E27FC236}">
                <a16:creationId xmlns:a16="http://schemas.microsoft.com/office/drawing/2014/main" id="{25024C7B-8FB5-54B7-57E8-BD8C131E5941}"/>
              </a:ext>
            </a:extLst>
          </p:cNvPr>
          <p:cNvSpPr>
            <a:spLocks noGrp="1"/>
          </p:cNvSpPr>
          <p:nvPr>
            <p:ph type="sldNum" sz="quarter" idx="2"/>
          </p:nvPr>
        </p:nvSpPr>
        <p:spPr/>
        <p:txBody>
          <a:bodyPr/>
          <a:lstStyle/>
          <a:p>
            <a:fld id="{86CB4B4D-7CA3-9044-876B-883B54F8677D}" type="slidenum">
              <a:rPr lang="en-CH" smtClean="0"/>
              <a:t>12</a:t>
            </a:fld>
            <a:endParaRPr lang="en-CH"/>
          </a:p>
        </p:txBody>
      </p:sp>
      <p:sp>
        <p:nvSpPr>
          <p:cNvPr id="5" name="Compliance Evaluations of Inductive WPT, Okinawa, 2024">
            <a:extLst>
              <a:ext uri="{FF2B5EF4-FFF2-40B4-BE49-F238E27FC236}">
                <a16:creationId xmlns:a16="http://schemas.microsoft.com/office/drawing/2014/main" id="{94A2F4E5-EAA3-D6B1-5EAB-62ADBD5EAA4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14823003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71537-C2BC-000A-F4DA-76880B1E12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03342-C1AE-30C1-DCF3-6834B0D461A3}"/>
              </a:ext>
            </a:extLst>
          </p:cNvPr>
          <p:cNvSpPr>
            <a:spLocks noGrp="1"/>
          </p:cNvSpPr>
          <p:nvPr>
            <p:ph type="title"/>
          </p:nvPr>
        </p:nvSpPr>
        <p:spPr/>
        <p:txBody>
          <a:bodyPr/>
          <a:lstStyle/>
          <a:p>
            <a:r>
              <a:rPr lang="en-GB" dirty="0"/>
              <a:t>Next Steps – Choice of UX Tool</a:t>
            </a:r>
            <a:endParaRPr lang="en-CH" dirty="0"/>
          </a:p>
        </p:txBody>
      </p:sp>
      <p:sp>
        <p:nvSpPr>
          <p:cNvPr id="3" name="Text Placeholder 2">
            <a:extLst>
              <a:ext uri="{FF2B5EF4-FFF2-40B4-BE49-F238E27FC236}">
                <a16:creationId xmlns:a16="http://schemas.microsoft.com/office/drawing/2014/main" id="{21EB6E39-75D0-AB93-2099-C562CCBE0F6F}"/>
              </a:ext>
            </a:extLst>
          </p:cNvPr>
          <p:cNvSpPr>
            <a:spLocks noGrp="1"/>
          </p:cNvSpPr>
          <p:nvPr>
            <p:ph type="body" idx="1"/>
          </p:nvPr>
        </p:nvSpPr>
        <p:spPr>
          <a:xfrm>
            <a:off x="575665" y="2498835"/>
            <a:ext cx="10750061" cy="9783144"/>
          </a:xfrm>
        </p:spPr>
        <p:txBody>
          <a:bodyPr>
            <a:normAutofit/>
          </a:bodyPr>
          <a:lstStyle/>
          <a:p>
            <a:r>
              <a:rPr lang="en-GB" dirty="0" err="1"/>
              <a:t>Streamlit</a:t>
            </a:r>
            <a:endParaRPr lang="en-GB"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seems</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powerful</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enough</a:t>
            </a:r>
            <a:endPar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3700" dirty="0" err="1"/>
              <a:t>allows</a:t>
            </a:r>
            <a:r>
              <a:rPr lang="es-ES" sz="3700" dirty="0"/>
              <a:t> </a:t>
            </a:r>
            <a:r>
              <a:rPr lang="es-ES" sz="3700" dirty="0" err="1"/>
              <a:t>dynamic</a:t>
            </a:r>
            <a:r>
              <a:rPr lang="es-ES" sz="3700" dirty="0"/>
              <a:t> UI </a:t>
            </a:r>
            <a:r>
              <a:rPr lang="es-ES" sz="3700" dirty="0" err="1"/>
              <a:t>changes</a:t>
            </a:r>
            <a:r>
              <a:rPr lang="es-ES" sz="3700" dirty="0"/>
              <a:t> </a:t>
            </a:r>
            <a:r>
              <a:rPr lang="es-ES" sz="3700" dirty="0" err="1"/>
              <a:t>based</a:t>
            </a:r>
            <a:r>
              <a:rPr lang="es-ES" sz="3700" dirty="0"/>
              <a:t> </a:t>
            </a:r>
            <a:r>
              <a:rPr lang="es-ES" sz="3700" dirty="0" err="1"/>
              <a:t>on</a:t>
            </a:r>
            <a:r>
              <a:rPr lang="es-ES" sz="3700" dirty="0"/>
              <a:t> </a:t>
            </a:r>
            <a:r>
              <a:rPr lang="es-ES" sz="3700" dirty="0" err="1"/>
              <a:t>user</a:t>
            </a:r>
            <a:r>
              <a:rPr lang="es-ES" sz="3700" dirty="0"/>
              <a:t> </a:t>
            </a:r>
            <a:r>
              <a:rPr lang="es-ES" sz="3700" dirty="0" err="1"/>
              <a:t>choices</a:t>
            </a:r>
            <a:endParaRPr lang="es-ES" sz="37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seems</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allow</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tabs</a:t>
            </a:r>
            <a:endPar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endParaRPr lang="en-GB" dirty="0"/>
          </a:p>
        </p:txBody>
      </p:sp>
      <p:sp>
        <p:nvSpPr>
          <p:cNvPr id="4" name="Slide Number Placeholder 3">
            <a:extLst>
              <a:ext uri="{FF2B5EF4-FFF2-40B4-BE49-F238E27FC236}">
                <a16:creationId xmlns:a16="http://schemas.microsoft.com/office/drawing/2014/main" id="{DD9A6907-1CE4-B64F-F8B9-524BE896B591}"/>
              </a:ext>
            </a:extLst>
          </p:cNvPr>
          <p:cNvSpPr>
            <a:spLocks noGrp="1"/>
          </p:cNvSpPr>
          <p:nvPr>
            <p:ph type="sldNum" sz="quarter" idx="2"/>
          </p:nvPr>
        </p:nvSpPr>
        <p:spPr/>
        <p:txBody>
          <a:bodyPr/>
          <a:lstStyle/>
          <a:p>
            <a:fld id="{86CB4B4D-7CA3-9044-876B-883B54F8677D}" type="slidenum">
              <a:rPr lang="en-CH" smtClean="0"/>
              <a:t>13</a:t>
            </a:fld>
            <a:endParaRPr lang="en-CH"/>
          </a:p>
        </p:txBody>
      </p:sp>
      <p:sp>
        <p:nvSpPr>
          <p:cNvPr id="5" name="Compliance Evaluations of Inductive WPT, Okinawa, 2024">
            <a:extLst>
              <a:ext uri="{FF2B5EF4-FFF2-40B4-BE49-F238E27FC236}">
                <a16:creationId xmlns:a16="http://schemas.microsoft.com/office/drawing/2014/main" id="{4375A61A-6D21-6170-9F89-D516C539966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descr="A logo with a crown&#10;&#10;Description automatically generated">
            <a:extLst>
              <a:ext uri="{FF2B5EF4-FFF2-40B4-BE49-F238E27FC236}">
                <a16:creationId xmlns:a16="http://schemas.microsoft.com/office/drawing/2014/main" id="{75FD6B09-EBDC-3689-9DEF-DAA65745D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620" y="1995738"/>
            <a:ext cx="2962275" cy="154305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77CC3AA-CB2A-3451-6255-8B552D933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8800" y="2621210"/>
            <a:ext cx="11133730" cy="6262723"/>
          </a:xfrm>
          <a:prstGeom prst="rect">
            <a:avLst/>
          </a:prstGeom>
        </p:spPr>
      </p:pic>
    </p:spTree>
    <p:extLst>
      <p:ext uri="{BB962C8B-B14F-4D97-AF65-F5344CB8AC3E}">
        <p14:creationId xmlns:p14="http://schemas.microsoft.com/office/powerpoint/2010/main" val="33853532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6F215-B64A-4854-B8C6-1D11908B0067}"/>
            </a:ext>
          </a:extLst>
        </p:cNvPr>
        <p:cNvGrpSpPr/>
        <p:nvPr/>
      </p:nvGrpSpPr>
      <p:grpSpPr>
        <a:xfrm>
          <a:off x="0" y="0"/>
          <a:ext cx="0" cy="0"/>
          <a:chOff x="0" y="0"/>
          <a:chExt cx="0" cy="0"/>
        </a:xfrm>
      </p:grpSpPr>
      <p:pic>
        <p:nvPicPr>
          <p:cNvPr id="8" name="Picture 7" descr="A logo of a company&#10;&#10;Description automatically generated">
            <a:extLst>
              <a:ext uri="{FF2B5EF4-FFF2-40B4-BE49-F238E27FC236}">
                <a16:creationId xmlns:a16="http://schemas.microsoft.com/office/drawing/2014/main" id="{0A73E6AD-E2B1-81C9-CF8A-A4FBB5DDF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731" y="2176742"/>
            <a:ext cx="3190875" cy="1428750"/>
          </a:xfrm>
          <a:prstGeom prst="rect">
            <a:avLst/>
          </a:prstGeom>
        </p:spPr>
      </p:pic>
      <p:sp>
        <p:nvSpPr>
          <p:cNvPr id="2" name="Title 1">
            <a:extLst>
              <a:ext uri="{FF2B5EF4-FFF2-40B4-BE49-F238E27FC236}">
                <a16:creationId xmlns:a16="http://schemas.microsoft.com/office/drawing/2014/main" id="{E961377A-0B01-1EDD-01BF-D1E12B3F400B}"/>
              </a:ext>
            </a:extLst>
          </p:cNvPr>
          <p:cNvSpPr>
            <a:spLocks noGrp="1"/>
          </p:cNvSpPr>
          <p:nvPr>
            <p:ph type="title"/>
          </p:nvPr>
        </p:nvSpPr>
        <p:spPr/>
        <p:txBody>
          <a:bodyPr/>
          <a:lstStyle/>
          <a:p>
            <a:r>
              <a:rPr lang="en-GB" dirty="0"/>
              <a:t>Next Steps – Choice of UX Tool</a:t>
            </a:r>
            <a:endParaRPr lang="en-CH" dirty="0"/>
          </a:p>
        </p:txBody>
      </p:sp>
      <p:sp>
        <p:nvSpPr>
          <p:cNvPr id="3" name="Text Placeholder 2">
            <a:extLst>
              <a:ext uri="{FF2B5EF4-FFF2-40B4-BE49-F238E27FC236}">
                <a16:creationId xmlns:a16="http://schemas.microsoft.com/office/drawing/2014/main" id="{F0A9B6A9-7CDF-9858-2743-6DD04D37EE6B}"/>
              </a:ext>
            </a:extLst>
          </p:cNvPr>
          <p:cNvSpPr>
            <a:spLocks noGrp="1"/>
          </p:cNvSpPr>
          <p:nvPr>
            <p:ph type="body" idx="1"/>
          </p:nvPr>
        </p:nvSpPr>
        <p:spPr>
          <a:xfrm>
            <a:off x="575665" y="2498835"/>
            <a:ext cx="9835661" cy="9783144"/>
          </a:xfrm>
        </p:spPr>
        <p:txBody>
          <a:bodyPr>
            <a:normAutofit/>
          </a:bodyPr>
          <a:lstStyle/>
          <a:p>
            <a:r>
              <a:rPr lang="en-GB" dirty="0"/>
              <a:t>Dash</a:t>
            </a:r>
          </a:p>
          <a:p>
            <a:pPr marL="504000" marR="0" lvl="1" indent="-504000" algn="l" defTabSz="1409700" eaLnBrk="1" fontAlgn="auto" latinLnBrk="0" hangingPunct="1">
              <a:lnSpc>
                <a:spcPct val="100000"/>
              </a:lnSpc>
              <a:spcBef>
                <a:spcPts val="1500"/>
              </a:spcBef>
              <a:spcAft>
                <a:spcPts val="0"/>
              </a:spcAft>
              <a:buClrTx/>
              <a:buSzPct val="60000"/>
              <a:buFontTx/>
              <a:buBlip>
                <a:blip r:embed="rId3"/>
              </a:buBlip>
              <a:tabLst/>
              <a:defRPr/>
            </a:pPr>
            <a:r>
              <a:rPr lang="es-ES" sz="3700" dirty="0" err="1"/>
              <a:t>seems</a:t>
            </a:r>
            <a:r>
              <a:rPr lang="es-ES" sz="3700" dirty="0"/>
              <a:t> </a:t>
            </a:r>
            <a:r>
              <a:rPr lang="es-ES" sz="3700" dirty="0" err="1"/>
              <a:t>focused</a:t>
            </a:r>
            <a:r>
              <a:rPr lang="es-ES" sz="3700" dirty="0"/>
              <a:t> </a:t>
            </a:r>
            <a:r>
              <a:rPr lang="es-ES" sz="3700" dirty="0" err="1"/>
              <a:t>on</a:t>
            </a:r>
            <a:r>
              <a:rPr lang="es-ES" sz="3700" dirty="0"/>
              <a:t> data </a:t>
            </a:r>
            <a:r>
              <a:rPr lang="es-ES" sz="3700" dirty="0" err="1"/>
              <a:t>analytics</a:t>
            </a:r>
            <a:r>
              <a:rPr lang="es-ES" sz="3700" dirty="0"/>
              <a:t> </a:t>
            </a:r>
            <a:r>
              <a:rPr lang="es-ES" sz="3700" dirty="0" err="1"/>
              <a:t>dashboard</a:t>
            </a:r>
            <a:endParaRPr lang="es-ES" sz="3700" dirty="0"/>
          </a:p>
          <a:p>
            <a:pPr marL="504000" marR="0" lvl="1" indent="-504000" algn="l" defTabSz="1409700" eaLnBrk="1" fontAlgn="auto" latinLnBrk="0" hangingPunct="1">
              <a:lnSpc>
                <a:spcPct val="100000"/>
              </a:lnSpc>
              <a:spcBef>
                <a:spcPts val="1500"/>
              </a:spcBef>
              <a:spcAft>
                <a:spcPts val="0"/>
              </a:spcAft>
              <a:buClrTx/>
              <a:buSzPct val="60000"/>
              <a:buFontTx/>
              <a:buBlip>
                <a:blip r:embed="rId3"/>
              </a:buBlip>
              <a:tabLst/>
              <a:defRPr/>
            </a:pP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interactive,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dynamically</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updated</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plots</a:t>
            </a:r>
            <a:endPar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a:p>
            <a:pPr marL="504000" marR="0" lvl="1" indent="-504000" algn="l" defTabSz="1409700" eaLnBrk="1" fontAlgn="auto" latinLnBrk="0" hangingPunct="1">
              <a:lnSpc>
                <a:spcPct val="100000"/>
              </a:lnSpc>
              <a:spcBef>
                <a:spcPts val="1500"/>
              </a:spcBef>
              <a:spcAft>
                <a:spcPts val="0"/>
              </a:spcAft>
              <a:buClrTx/>
              <a:buSzPct val="60000"/>
              <a:buFontTx/>
              <a:buBlip>
                <a:blip r:embed="rId3"/>
              </a:buBlip>
              <a:tabLst/>
              <a:defRPr/>
            </a:pP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however</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seems</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limited</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me</a:t>
            </a:r>
          </a:p>
          <a:p>
            <a:pPr marL="504000" marR="0" lvl="1" indent="-504000" algn="l" defTabSz="1409700" eaLnBrk="1" fontAlgn="auto" latinLnBrk="0" hangingPunct="1">
              <a:lnSpc>
                <a:spcPct val="100000"/>
              </a:lnSpc>
              <a:spcBef>
                <a:spcPts val="1500"/>
              </a:spcBef>
              <a:spcAft>
                <a:spcPts val="0"/>
              </a:spcAft>
              <a:buClrTx/>
              <a:buSzPct val="60000"/>
              <a:buFontTx/>
              <a:buBlip>
                <a:blip r:embed="rId3"/>
              </a:buBlip>
              <a:tabLst/>
              <a:defRPr/>
            </a:pPr>
            <a:r>
              <a:rPr lang="es-ES" sz="3700" dirty="0" err="1"/>
              <a:t>dynamic</a:t>
            </a:r>
            <a:r>
              <a:rPr lang="es-ES" sz="3700" dirty="0"/>
              <a:t> </a:t>
            </a:r>
            <a:r>
              <a:rPr lang="es-ES" sz="3700" dirty="0" err="1"/>
              <a:t>updates</a:t>
            </a:r>
            <a:r>
              <a:rPr lang="es-ES" sz="3700" dirty="0"/>
              <a:t> </a:t>
            </a:r>
            <a:r>
              <a:rPr lang="es-ES" sz="3700" dirty="0" err="1"/>
              <a:t>of</a:t>
            </a:r>
            <a:r>
              <a:rPr lang="es-ES" sz="3700" dirty="0"/>
              <a:t> UI </a:t>
            </a:r>
            <a:r>
              <a:rPr lang="es-ES" sz="3700" dirty="0" err="1"/>
              <a:t>through</a:t>
            </a:r>
            <a:r>
              <a:rPr lang="es-ES" sz="3700" dirty="0"/>
              <a:t> </a:t>
            </a:r>
            <a:r>
              <a:rPr lang="es-ES" sz="3700" dirty="0" err="1"/>
              <a:t>callbacks</a:t>
            </a:r>
            <a:r>
              <a:rPr lang="es-ES" sz="3700" dirty="0"/>
              <a:t> (</a:t>
            </a:r>
            <a:r>
              <a:rPr lang="es-ES" sz="3700" dirty="0" err="1"/>
              <a:t>slightly</a:t>
            </a:r>
            <a:r>
              <a:rPr lang="es-ES" sz="3700" dirty="0"/>
              <a:t> more </a:t>
            </a:r>
            <a:r>
              <a:rPr lang="es-ES" sz="3700" dirty="0" err="1"/>
              <a:t>complex</a:t>
            </a:r>
            <a:r>
              <a:rPr lang="es-ES" sz="3700" dirty="0"/>
              <a:t>)</a:t>
            </a:r>
            <a:endParaRPr lang="en-GB" dirty="0"/>
          </a:p>
        </p:txBody>
      </p:sp>
      <p:sp>
        <p:nvSpPr>
          <p:cNvPr id="4" name="Slide Number Placeholder 3">
            <a:extLst>
              <a:ext uri="{FF2B5EF4-FFF2-40B4-BE49-F238E27FC236}">
                <a16:creationId xmlns:a16="http://schemas.microsoft.com/office/drawing/2014/main" id="{61287912-6650-87A3-65A1-F85FD871B817}"/>
              </a:ext>
            </a:extLst>
          </p:cNvPr>
          <p:cNvSpPr>
            <a:spLocks noGrp="1"/>
          </p:cNvSpPr>
          <p:nvPr>
            <p:ph type="sldNum" sz="quarter" idx="2"/>
          </p:nvPr>
        </p:nvSpPr>
        <p:spPr/>
        <p:txBody>
          <a:bodyPr/>
          <a:lstStyle/>
          <a:p>
            <a:fld id="{86CB4B4D-7CA3-9044-876B-883B54F8677D}" type="slidenum">
              <a:rPr lang="en-CH" smtClean="0"/>
              <a:t>14</a:t>
            </a:fld>
            <a:endParaRPr lang="en-CH"/>
          </a:p>
        </p:txBody>
      </p:sp>
      <p:sp>
        <p:nvSpPr>
          <p:cNvPr id="5" name="Compliance Evaluations of Inductive WPT, Okinawa, 2024">
            <a:extLst>
              <a:ext uri="{FF2B5EF4-FFF2-40B4-BE49-F238E27FC236}">
                <a16:creationId xmlns:a16="http://schemas.microsoft.com/office/drawing/2014/main" id="{A1372FB7-211D-7720-4339-897D0497CF5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15" name="Picture 14" descr="A screenshot of a computer&#10;&#10;Description automatically generated">
            <a:extLst>
              <a:ext uri="{FF2B5EF4-FFF2-40B4-BE49-F238E27FC236}">
                <a16:creationId xmlns:a16="http://schemas.microsoft.com/office/drawing/2014/main" id="{6EA93846-FE4D-ACC1-E1B7-1DDAAD169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8721" y="2356936"/>
            <a:ext cx="11486288" cy="6891773"/>
          </a:xfrm>
          <a:prstGeom prst="rect">
            <a:avLst/>
          </a:prstGeom>
          <a:ln>
            <a:noFill/>
          </a:ln>
          <a:effectLst>
            <a:softEdge rad="112500"/>
          </a:effectLst>
        </p:spPr>
      </p:pic>
      <p:pic>
        <p:nvPicPr>
          <p:cNvPr id="12" name="Picture 11" descr="A screenshot of a computer&#10;&#10;Description automatically generated">
            <a:extLst>
              <a:ext uri="{FF2B5EF4-FFF2-40B4-BE49-F238E27FC236}">
                <a16:creationId xmlns:a16="http://schemas.microsoft.com/office/drawing/2014/main" id="{F893083E-8A49-83D8-12F5-66B85DFFE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0209" y="6547764"/>
            <a:ext cx="13004800" cy="6324600"/>
          </a:xfrm>
          <a:prstGeom prst="rect">
            <a:avLst/>
          </a:prstGeom>
          <a:ln>
            <a:noFill/>
          </a:ln>
          <a:effectLst>
            <a:softEdge rad="112500"/>
          </a:effectLst>
        </p:spPr>
      </p:pic>
    </p:spTree>
    <p:extLst>
      <p:ext uri="{BB962C8B-B14F-4D97-AF65-F5344CB8AC3E}">
        <p14:creationId xmlns:p14="http://schemas.microsoft.com/office/powerpoint/2010/main" val="14237646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E206-733C-31C5-AC04-F7A657D2C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B52C6-43BD-95D8-93ED-60B8067D2AD6}"/>
              </a:ext>
            </a:extLst>
          </p:cNvPr>
          <p:cNvSpPr>
            <a:spLocks noGrp="1"/>
          </p:cNvSpPr>
          <p:nvPr>
            <p:ph type="title"/>
          </p:nvPr>
        </p:nvSpPr>
        <p:spPr/>
        <p:txBody>
          <a:bodyPr/>
          <a:lstStyle/>
          <a:p>
            <a:r>
              <a:rPr lang="en-GB" dirty="0"/>
              <a:t>Next Steps – Choice of UX Tool</a:t>
            </a:r>
            <a:endParaRPr lang="en-CH" dirty="0"/>
          </a:p>
        </p:txBody>
      </p:sp>
      <p:sp>
        <p:nvSpPr>
          <p:cNvPr id="3" name="Text Placeholder 2">
            <a:extLst>
              <a:ext uri="{FF2B5EF4-FFF2-40B4-BE49-F238E27FC236}">
                <a16:creationId xmlns:a16="http://schemas.microsoft.com/office/drawing/2014/main" id="{FBD940C7-C9C4-766D-84F0-2355C73372CA}"/>
              </a:ext>
            </a:extLst>
          </p:cNvPr>
          <p:cNvSpPr>
            <a:spLocks noGrp="1"/>
          </p:cNvSpPr>
          <p:nvPr>
            <p:ph type="body" idx="1"/>
          </p:nvPr>
        </p:nvSpPr>
        <p:spPr>
          <a:xfrm>
            <a:off x="575665" y="2498835"/>
            <a:ext cx="9835661" cy="9783144"/>
          </a:xfrm>
        </p:spPr>
        <p:txBody>
          <a:bodyPr>
            <a:normAutofit/>
          </a:bodyPr>
          <a:lstStyle/>
          <a:p>
            <a:r>
              <a:rPr lang="en-GB" dirty="0" err="1"/>
              <a:t>Gradio</a:t>
            </a:r>
            <a:endParaRPr lang="en-GB"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3700" dirty="0" err="1"/>
              <a:t>seems</a:t>
            </a:r>
            <a:r>
              <a:rPr lang="es-ES" sz="3700" dirty="0"/>
              <a:t> </a:t>
            </a:r>
            <a:r>
              <a:rPr lang="es-ES" sz="3700" dirty="0" err="1"/>
              <a:t>focused</a:t>
            </a:r>
            <a:r>
              <a:rPr lang="es-ES" sz="3700" dirty="0"/>
              <a:t> </a:t>
            </a:r>
            <a:r>
              <a:rPr lang="es-ES" sz="3700" dirty="0" err="1"/>
              <a:t>on</a:t>
            </a:r>
            <a:r>
              <a:rPr lang="es-ES" sz="3700" dirty="0"/>
              <a:t> interactive UI </a:t>
            </a:r>
            <a:r>
              <a:rPr lang="es-ES" sz="3700" dirty="0" err="1"/>
              <a:t>for</a:t>
            </a:r>
            <a:r>
              <a:rPr lang="es-ES" sz="3700" dirty="0"/>
              <a:t> machine </a:t>
            </a:r>
            <a:r>
              <a:rPr lang="es-ES" sz="3700" dirty="0" err="1"/>
              <a:t>learning</a:t>
            </a:r>
            <a:r>
              <a:rPr lang="es-ES" sz="3700" dirty="0"/>
              <a:t> </a:t>
            </a:r>
            <a:r>
              <a:rPr lang="es-ES" sz="3700" dirty="0" err="1"/>
              <a:t>models</a:t>
            </a:r>
            <a:r>
              <a:rPr lang="es-ES" sz="3700" dirty="0"/>
              <a:t> &amp; data </a:t>
            </a:r>
            <a:r>
              <a:rPr lang="es-ES" sz="3700" dirty="0" err="1"/>
              <a:t>visualization</a:t>
            </a:r>
            <a:endParaRPr lang="es-ES" sz="37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lang="es-ES" sz="3700" dirty="0" err="1"/>
              <a:t>rapid</a:t>
            </a:r>
            <a:r>
              <a:rPr lang="es-ES" sz="3700" dirty="0"/>
              <a:t> </a:t>
            </a:r>
            <a:r>
              <a:rPr lang="es-ES" sz="3700" dirty="0" err="1"/>
              <a:t>prototyping</a:t>
            </a:r>
            <a:r>
              <a:rPr lang="es-ES" sz="3700" dirty="0"/>
              <a:t>; </a:t>
            </a:r>
            <a:r>
              <a:rPr lang="es-ES" sz="3700" dirty="0" err="1"/>
              <a:t>still</a:t>
            </a:r>
            <a:r>
              <a:rPr lang="es-ES" sz="3700" dirty="0"/>
              <a:t> </a:t>
            </a:r>
            <a:r>
              <a:rPr lang="es-ES" sz="3700" dirty="0" err="1"/>
              <a:t>allows</a:t>
            </a:r>
            <a:r>
              <a:rPr lang="es-ES" sz="3700" dirty="0"/>
              <a:t> </a:t>
            </a:r>
            <a:r>
              <a:rPr lang="es-ES" sz="3700" dirty="0" err="1"/>
              <a:t>updating</a:t>
            </a:r>
            <a:r>
              <a:rPr lang="es-ES" sz="3700" dirty="0"/>
              <a:t> UI </a:t>
            </a:r>
            <a:r>
              <a:rPr lang="es-ES" sz="3700" dirty="0" err="1"/>
              <a:t>components</a:t>
            </a:r>
            <a:r>
              <a:rPr lang="es-ES" sz="3700" dirty="0"/>
              <a:t> </a:t>
            </a:r>
            <a:r>
              <a:rPr lang="es-ES" sz="3700" dirty="0" err="1"/>
              <a:t>based</a:t>
            </a:r>
            <a:r>
              <a:rPr lang="es-ES" sz="3700" dirty="0"/>
              <a:t> </a:t>
            </a:r>
            <a:r>
              <a:rPr lang="es-ES" sz="3700" dirty="0" err="1"/>
              <a:t>on</a:t>
            </a:r>
            <a:r>
              <a:rPr lang="es-ES" sz="3700" dirty="0"/>
              <a:t> </a:t>
            </a:r>
            <a:r>
              <a:rPr lang="es-ES" sz="3700" dirty="0" err="1"/>
              <a:t>user</a:t>
            </a:r>
            <a:r>
              <a:rPr lang="es-ES" sz="3700" dirty="0"/>
              <a:t> </a:t>
            </a:r>
            <a:r>
              <a:rPr lang="es-ES" sz="3700" dirty="0" err="1"/>
              <a:t>choices</a:t>
            </a:r>
            <a:endParaRPr lang="es-ES" sz="3700" dirty="0"/>
          </a:p>
          <a:p>
            <a:pPr marL="504000" marR="0" lvl="1" indent="-504000" algn="l" defTabSz="1409700" eaLnBrk="1" fontAlgn="auto" latinLnBrk="0" hangingPunct="1">
              <a:lnSpc>
                <a:spcPct val="100000"/>
              </a:lnSpc>
              <a:spcBef>
                <a:spcPts val="1500"/>
              </a:spcBef>
              <a:spcAft>
                <a:spcPts val="0"/>
              </a:spcAft>
              <a:buClrTx/>
              <a:buSzPct val="60000"/>
              <a:buFontTx/>
              <a:buBlip>
                <a:blip r:embed="rId2"/>
              </a:buBlip>
              <a:tabLst/>
              <a:defRPr/>
            </a:pP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however</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might</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be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too</a:t>
            </a:r>
            <a:r>
              <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 simple / </a:t>
            </a:r>
            <a:r>
              <a:rPr kumimoji="0" lang="es-ES" sz="3700" b="0" i="0" u="none" strike="noStrike" kern="0" cap="none" spc="0" normalizeH="0" baseline="0" noProof="0" dirty="0" err="1">
                <a:ln>
                  <a:noFill/>
                </a:ln>
                <a:solidFill>
                  <a:srgbClr val="235784"/>
                </a:solidFill>
                <a:effectLst/>
                <a:uLnTx/>
                <a:uFill>
                  <a:solidFill>
                    <a:srgbClr val="000000"/>
                  </a:solidFill>
                </a:uFill>
                <a:latin typeface="Helvetica Light"/>
                <a:sym typeface="Helvetica Light"/>
              </a:rPr>
              <a:t>limited</a:t>
            </a:r>
            <a:endParaRPr kumimoji="0" lang="es-ES" sz="3700" b="0" i="0" u="none" strike="noStrike" kern="0" cap="none" spc="0" normalizeH="0" baseline="0" noProof="0" dirty="0">
              <a:ln>
                <a:noFill/>
              </a:ln>
              <a:solidFill>
                <a:srgbClr val="235784"/>
              </a:solidFill>
              <a:effectLst/>
              <a:uLnTx/>
              <a:uFill>
                <a:solidFill>
                  <a:srgbClr val="000000"/>
                </a:solidFill>
              </a:uFill>
              <a:latin typeface="Helvetica Light"/>
              <a:sym typeface="Helvetica Light"/>
            </a:endParaRPr>
          </a:p>
        </p:txBody>
      </p:sp>
      <p:sp>
        <p:nvSpPr>
          <p:cNvPr id="4" name="Slide Number Placeholder 3">
            <a:extLst>
              <a:ext uri="{FF2B5EF4-FFF2-40B4-BE49-F238E27FC236}">
                <a16:creationId xmlns:a16="http://schemas.microsoft.com/office/drawing/2014/main" id="{FE52B61B-E81F-A852-64FC-E17989982488}"/>
              </a:ext>
            </a:extLst>
          </p:cNvPr>
          <p:cNvSpPr>
            <a:spLocks noGrp="1"/>
          </p:cNvSpPr>
          <p:nvPr>
            <p:ph type="sldNum" sz="quarter" idx="2"/>
          </p:nvPr>
        </p:nvSpPr>
        <p:spPr/>
        <p:txBody>
          <a:bodyPr/>
          <a:lstStyle/>
          <a:p>
            <a:fld id="{86CB4B4D-7CA3-9044-876B-883B54F8677D}" type="slidenum">
              <a:rPr lang="en-CH" smtClean="0"/>
              <a:t>15</a:t>
            </a:fld>
            <a:endParaRPr lang="en-CH"/>
          </a:p>
        </p:txBody>
      </p:sp>
      <p:sp>
        <p:nvSpPr>
          <p:cNvPr id="5" name="Compliance Evaluations of Inductive WPT, Okinawa, 2024">
            <a:extLst>
              <a:ext uri="{FF2B5EF4-FFF2-40B4-BE49-F238E27FC236}">
                <a16:creationId xmlns:a16="http://schemas.microsoft.com/office/drawing/2014/main" id="{A6B163BE-EB42-B957-30BD-3E556E167156}"/>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descr="A screenshot of a lion&#10;&#10;Description automatically generated">
            <a:extLst>
              <a:ext uri="{FF2B5EF4-FFF2-40B4-BE49-F238E27FC236}">
                <a16:creationId xmlns:a16="http://schemas.microsoft.com/office/drawing/2014/main" id="{504DC8B5-29A2-3396-18B4-CBCDCA5A0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5437" y="2786815"/>
            <a:ext cx="11362129" cy="5539038"/>
          </a:xfrm>
          <a:prstGeom prst="rect">
            <a:avLst/>
          </a:prstGeom>
        </p:spPr>
      </p:pic>
    </p:spTree>
    <p:extLst>
      <p:ext uri="{BB962C8B-B14F-4D97-AF65-F5344CB8AC3E}">
        <p14:creationId xmlns:p14="http://schemas.microsoft.com/office/powerpoint/2010/main" val="401654388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0A7A9-7253-7028-03F4-E007E81D926A}"/>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13F6BE9A-1537-F8DE-65F4-2842D0B1FD90}"/>
              </a:ext>
            </a:extLst>
          </p:cNvPr>
          <p:cNvSpPr txBox="1">
            <a:spLocks noGrp="1"/>
          </p:cNvSpPr>
          <p:nvPr>
            <p:ph type="title"/>
          </p:nvPr>
        </p:nvSpPr>
        <p:spPr>
          <a:prstGeom prst="rect">
            <a:avLst/>
          </a:prstGeom>
        </p:spPr>
        <p:txBody>
          <a:bodyPr/>
          <a:lstStyle/>
          <a:p>
            <a:r>
              <a:rPr lang="en-GB" dirty="0"/>
              <a:t>Conclusions</a:t>
            </a:r>
            <a:endParaRPr dirty="0"/>
          </a:p>
        </p:txBody>
      </p:sp>
      <p:pic>
        <p:nvPicPr>
          <p:cNvPr id="154" name="ITIS_Blue_logo.png" descr="ITIS_Blue_logo.png">
            <a:extLst>
              <a:ext uri="{FF2B5EF4-FFF2-40B4-BE49-F238E27FC236}">
                <a16:creationId xmlns:a16="http://schemas.microsoft.com/office/drawing/2014/main" id="{F137D579-EA70-0578-D819-4B7DD244966F}"/>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734DE97E-9CF6-4512-A7E6-6C1552A780DF}"/>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156" name="Compliance Evaluations of Inductive WPT, Okinawa, 2024">
            <a:extLst>
              <a:ext uri="{FF2B5EF4-FFF2-40B4-BE49-F238E27FC236}">
                <a16:creationId xmlns:a16="http://schemas.microsoft.com/office/drawing/2014/main" id="{C881E2B4-0749-7FAC-13C7-932F8220E62D}"/>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88A1282F-6BFB-F679-0097-3D5E85FA8070}"/>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CB3417F5-FAAE-A7E4-7D71-ED102032797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4457007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clusions (Final Slide)"/>
          <p:cNvSpPr txBox="1">
            <a:spLocks noGrp="1"/>
          </p:cNvSpPr>
          <p:nvPr>
            <p:ph type="title"/>
          </p:nvPr>
        </p:nvSpPr>
        <p:spPr>
          <a:prstGeom prst="rect">
            <a:avLst/>
          </a:prstGeom>
        </p:spPr>
        <p:txBody>
          <a:bodyPr/>
          <a:lstStyle/>
          <a:p>
            <a:r>
              <a:rPr dirty="0"/>
              <a:t>Conclusions</a:t>
            </a:r>
          </a:p>
        </p:txBody>
      </p:sp>
      <p:sp>
        <p:nvSpPr>
          <p:cNvPr id="222" name="real punch lines…"/>
          <p:cNvSpPr txBox="1">
            <a:spLocks noGrp="1"/>
          </p:cNvSpPr>
          <p:nvPr>
            <p:ph type="body" idx="1"/>
          </p:nvPr>
        </p:nvSpPr>
        <p:spPr>
          <a:prstGeom prst="rect">
            <a:avLst/>
          </a:prstGeom>
        </p:spPr>
        <p:txBody>
          <a:bodyPr/>
          <a:lstStyle/>
          <a:p>
            <a:pPr marL="596900" lvl="1" indent="-596900" defTabSz="1325117">
              <a:spcBef>
                <a:spcPts val="1600"/>
              </a:spcBef>
              <a:buBlip>
                <a:blip r:embed="rId2"/>
              </a:buBlip>
              <a:defRPr sz="4700"/>
            </a:pPr>
            <a:r>
              <a:rPr lang="en-GB" dirty="0"/>
              <a:t>metamodeling UX can provide high-value insights &amp; analytics to existing  base</a:t>
            </a:r>
          </a:p>
          <a:p>
            <a:pPr marL="596900" lvl="1" indent="-596900" defTabSz="1325117">
              <a:spcBef>
                <a:spcPts val="1600"/>
              </a:spcBef>
              <a:buBlip>
                <a:blip r:embed="rId2"/>
              </a:buBlip>
              <a:defRPr sz="4700"/>
            </a:pPr>
            <a:r>
              <a:rPr lang="en-GB" dirty="0"/>
              <a:t>enhanced capabilities can support growth of user base</a:t>
            </a:r>
          </a:p>
          <a:p>
            <a:pPr marL="596900" lvl="3" indent="-596900" defTabSz="1325117">
              <a:spcBef>
                <a:spcPts val="1900"/>
              </a:spcBef>
              <a:buBlip>
                <a:blip r:embed="rId3"/>
              </a:buBlip>
              <a:defRPr sz="4700"/>
            </a:pPr>
            <a:r>
              <a:rPr lang="en-US" dirty="0"/>
              <a:t>increased computational (simulation) revenues for ZMT &amp; IT’IS</a:t>
            </a:r>
          </a:p>
          <a:p>
            <a:pPr marL="0" lvl="1" indent="0" defTabSz="1325117">
              <a:spcBef>
                <a:spcPts val="1600"/>
              </a:spcBef>
              <a:buNone/>
              <a:defRPr sz="4700"/>
            </a:pPr>
            <a:endParaRPr lang="en-CH"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a:p>
            <a:pPr marL="596900" lvl="1" indent="-596900" defTabSz="1325117">
              <a:spcBef>
                <a:spcPts val="1600"/>
              </a:spcBef>
              <a:buBlip>
                <a:blip r:embed="rId2"/>
              </a:buBlip>
              <a:defRPr sz="4700"/>
            </a:pPr>
            <a:endParaRPr dirty="0"/>
          </a:p>
        </p:txBody>
      </p:sp>
      <p:sp>
        <p:nvSpPr>
          <p:cNvPr id="2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pic>
        <p:nvPicPr>
          <p:cNvPr id="224" name="ITIS_Blue_logo.png" descr="ITIS_Blue_logo.png"/>
          <p:cNvPicPr>
            <a:picLocks noChangeAspect="1"/>
          </p:cNvPicPr>
          <p:nvPr/>
        </p:nvPicPr>
        <p:blipFill>
          <a:blip r:embed="rId4"/>
          <a:srcRect/>
          <a:stretch>
            <a:fillRect/>
          </a:stretch>
        </p:blipFill>
        <p:spPr>
          <a:xfrm>
            <a:off x="691470" y="12357387"/>
            <a:ext cx="4579478" cy="950981"/>
          </a:xfrm>
          <a:prstGeom prst="rect">
            <a:avLst/>
          </a:prstGeom>
          <a:ln w="38100"/>
        </p:spPr>
      </p:pic>
      <p:sp>
        <p:nvSpPr>
          <p:cNvPr id="225" name="Compliance Evaluations of Inductive WPT, Okinawa, 2024"/>
          <p:cNvSpPr txBox="1"/>
          <p:nvPr/>
        </p:nvSpPr>
        <p:spPr>
          <a:xfrm>
            <a:off x="12715438" y="13058221"/>
            <a:ext cx="8923061"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2" name="Compliance Evaluations of Inductive WPT, Okinawa, 2024">
            <a:extLst>
              <a:ext uri="{FF2B5EF4-FFF2-40B4-BE49-F238E27FC236}">
                <a16:creationId xmlns:a16="http://schemas.microsoft.com/office/drawing/2014/main" id="{E28D06FB-A8E7-F3B8-FA9D-427193E1C022}"/>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cNvSpPr txBox="1">
            <a:spLocks noGrp="1"/>
          </p:cNvSpPr>
          <p:nvPr>
            <p:ph type="title"/>
          </p:nvPr>
        </p:nvSpPr>
        <p:spPr>
          <a:xfrm>
            <a:off x="598042" y="702972"/>
            <a:ext cx="22472651" cy="1473770"/>
          </a:xfrm>
        </p:spPr>
        <p:txBody>
          <a:bodyPr/>
          <a:lstStyle/>
          <a:p>
            <a:r>
              <a:rPr lang="en-US"/>
              <a:t>Content</a:t>
            </a:r>
          </a:p>
        </p:txBody>
      </p:sp>
      <p:sp>
        <p:nvSpPr>
          <p:cNvPr id="147" name="Background…"/>
          <p:cNvSpPr txBox="1">
            <a:spLocks noGrp="1"/>
          </p:cNvSpPr>
          <p:nvPr>
            <p:ph type="body" idx="1"/>
          </p:nvPr>
        </p:nvSpPr>
        <p:spPr>
          <a:xfrm>
            <a:off x="575665" y="2498835"/>
            <a:ext cx="23129306" cy="9783144"/>
          </a:xfrm>
        </p:spPr>
        <p:txBody>
          <a:bodyPr/>
          <a:lstStyle/>
          <a:p>
            <a:pPr lvl="1"/>
            <a:r>
              <a:rPr lang="en-US" dirty="0"/>
              <a:t>Background &amp; Objectives</a:t>
            </a:r>
          </a:p>
          <a:p>
            <a:pPr lvl="1"/>
            <a:r>
              <a:rPr lang="en-US" dirty="0"/>
              <a:t>Setup &amp; Surrogate Model Building</a:t>
            </a:r>
          </a:p>
          <a:p>
            <a:pPr lvl="1"/>
            <a:r>
              <a:rPr lang="en-US" dirty="0"/>
              <a:t>Example Applications</a:t>
            </a:r>
          </a:p>
          <a:p>
            <a:pPr lvl="1"/>
            <a:r>
              <a:rPr lang="en-US" dirty="0"/>
              <a:t>Next Steps</a:t>
            </a:r>
          </a:p>
          <a:p>
            <a:pPr lvl="1"/>
            <a:r>
              <a:rPr lang="en-US" dirty="0"/>
              <a:t>Conclusions</a:t>
            </a:r>
          </a:p>
        </p:txBody>
      </p:sp>
      <p:sp>
        <p:nvSpPr>
          <p:cNvPr id="148" name="Slide Number"/>
          <p:cNvSpPr txBox="1">
            <a:spLocks noGrp="1"/>
          </p:cNvSpPr>
          <p:nvPr>
            <p:ph type="sldNum" sz="quarter" idx="2"/>
          </p:nvPr>
        </p:nvSpPr>
        <p:spPr>
          <a:xfrm>
            <a:off x="11950700" y="12982020"/>
            <a:ext cx="461671" cy="4699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CH"/>
              <a:pPr/>
              <a:t>2</a:t>
            </a:fld>
            <a:endParaRPr lang="en-CH"/>
          </a:p>
        </p:txBody>
      </p:sp>
      <p:pic>
        <p:nvPicPr>
          <p:cNvPr id="149" name="ITIS_Blue_logo.png" descr="ITIS_Blue_logo.png"/>
          <p:cNvPicPr>
            <a:picLocks noChangeAspect="1"/>
          </p:cNvPicPr>
          <p:nvPr/>
        </p:nvPicPr>
        <p:blipFill>
          <a:blip r:embed="rId2"/>
          <a:srcRect/>
          <a:stretch>
            <a:fillRect/>
          </a:stretch>
        </p:blipFill>
        <p:spPr>
          <a:xfrm>
            <a:off x="691470" y="12357387"/>
            <a:ext cx="4579478" cy="950981"/>
          </a:xfrm>
          <a:prstGeom prst="rect">
            <a:avLst/>
          </a:prstGeom>
          <a:ln w="38100"/>
        </p:spPr>
      </p:pic>
      <p:sp>
        <p:nvSpPr>
          <p:cNvPr id="2" name="Compliance Evaluations of Inductive WPT, Okinawa, 2024">
            <a:extLst>
              <a:ext uri="{FF2B5EF4-FFF2-40B4-BE49-F238E27FC236}">
                <a16:creationId xmlns:a16="http://schemas.microsoft.com/office/drawing/2014/main" id="{97025E48-F351-5140-7321-97EE92A1F89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Add Subtitle (Capital Letters)"/>
          <p:cNvSpPr txBox="1">
            <a:spLocks noGrp="1"/>
          </p:cNvSpPr>
          <p:nvPr>
            <p:ph type="title"/>
          </p:nvPr>
        </p:nvSpPr>
        <p:spPr>
          <a:prstGeom prst="rect">
            <a:avLst/>
          </a:prstGeom>
        </p:spPr>
        <p:txBody>
          <a:bodyPr/>
          <a:lstStyle/>
          <a:p>
            <a:r>
              <a:rPr lang="en-GB" dirty="0"/>
              <a:t>Background &amp; Objectives</a:t>
            </a:r>
            <a:endParaRPr dirty="0"/>
          </a:p>
        </p:txBody>
      </p:sp>
      <p:pic>
        <p:nvPicPr>
          <p:cNvPr id="154" name="ITIS_Blue_logo.png" descr="ITIS_Blue_logo.png"/>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56" name="Compliance Evaluations of Inductive WPT, Okinawa, 2024"/>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34226AB2-99DF-0B8C-DFDD-CDC40D88E4CD}"/>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27E87EDB-321C-B550-4601-349AC280C349}"/>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Heading (Capital Letters)"/>
          <p:cNvSpPr txBox="1">
            <a:spLocks noGrp="1"/>
          </p:cNvSpPr>
          <p:nvPr>
            <p:ph type="title"/>
          </p:nvPr>
        </p:nvSpPr>
        <p:spPr>
          <a:prstGeom prst="rect">
            <a:avLst/>
          </a:prstGeom>
        </p:spPr>
        <p:txBody>
          <a:bodyPr/>
          <a:lstStyle/>
          <a:p>
            <a:r>
              <a:rPr lang="en-GB" dirty="0"/>
              <a:t>Background &amp; Objectives</a:t>
            </a:r>
            <a:endParaRPr dirty="0"/>
          </a:p>
        </p:txBody>
      </p:sp>
      <p:sp>
        <p:nvSpPr>
          <p:cNvPr id="159" name="bullet categories (1st level; only if needed)…"/>
          <p:cNvSpPr txBox="1">
            <a:spLocks noGrp="1"/>
          </p:cNvSpPr>
          <p:nvPr>
            <p:ph type="body" idx="1"/>
          </p:nvPr>
        </p:nvSpPr>
        <p:spPr>
          <a:prstGeom prst="rect">
            <a:avLst/>
          </a:prstGeom>
        </p:spPr>
        <p:txBody>
          <a:bodyPr>
            <a:normAutofit fontScale="92500" lnSpcReduction="10000"/>
          </a:bodyPr>
          <a:lstStyle/>
          <a:p>
            <a:pPr defTabSz="1395602">
              <a:spcBef>
                <a:spcPts val="2600"/>
              </a:spcBef>
              <a:defRPr sz="4950"/>
            </a:pPr>
            <a:r>
              <a:rPr lang="en-GB" dirty="0"/>
              <a:t>background</a:t>
            </a:r>
            <a:endParaRPr dirty="0"/>
          </a:p>
          <a:p>
            <a:pPr marL="628650" lvl="1" indent="-628650" defTabSz="1395602">
              <a:spcBef>
                <a:spcPts val="1700"/>
              </a:spcBef>
              <a:buBlip>
                <a:blip r:embed="rId3"/>
              </a:buBlip>
              <a:defRPr sz="4950"/>
            </a:pPr>
            <a:r>
              <a:rPr lang="en-GB" dirty="0"/>
              <a:t>strong modeling community &amp; user base</a:t>
            </a:r>
          </a:p>
          <a:p>
            <a:pPr marL="628650" lvl="1" indent="-628650" defTabSz="1395602">
              <a:spcBef>
                <a:spcPts val="1700"/>
              </a:spcBef>
              <a:buBlip>
                <a:blip r:embed="rId3"/>
              </a:buBlip>
              <a:defRPr sz="4950"/>
            </a:pPr>
            <a:r>
              <a:rPr lang="en-GB" dirty="0"/>
              <a:t>parameter exploration limited by computational &amp; human resources</a:t>
            </a:r>
          </a:p>
          <a:p>
            <a:pPr marL="628650" lvl="1" indent="-628650" defTabSz="1395602">
              <a:spcBef>
                <a:spcPts val="1700"/>
              </a:spcBef>
              <a:buBlip>
                <a:blip r:embed="rId3"/>
              </a:buBlip>
              <a:defRPr sz="4950"/>
            </a:pPr>
            <a:r>
              <a:rPr lang="en-GB" dirty="0"/>
              <a:t>meta-modeling can leverage cloud-based computing for broad parameter exploration, detection of safety violation conditions, uncertainty quantification…</a:t>
            </a:r>
          </a:p>
          <a:p>
            <a:pPr marL="1081277" marR="0" lvl="2" indent="-440055" algn="l" defTabSz="1395602" eaLnBrk="1" fontAlgn="auto" latinLnBrk="0" hangingPunct="1">
              <a:lnSpc>
                <a:spcPct val="100000"/>
              </a:lnSpc>
              <a:spcBef>
                <a:spcPts val="200"/>
              </a:spcBef>
              <a:spcAft>
                <a:spcPts val="0"/>
              </a:spcAft>
              <a:buClrTx/>
              <a:buSzPct val="100000"/>
              <a:buFontTx/>
              <a:buChar char="–"/>
              <a:tabLst/>
              <a:defRPr sz="3959"/>
            </a:pPr>
            <a:r>
              <a:rPr kumimoji="0" lang="en-US" sz="4000" b="0" i="0" u="none" strike="noStrike" kern="0" cap="none" spc="0" normalizeH="0" baseline="0" noProof="0" dirty="0">
                <a:ln>
                  <a:noFill/>
                </a:ln>
                <a:solidFill>
                  <a:srgbClr val="235784"/>
                </a:solidFill>
                <a:effectLst/>
                <a:uLnTx/>
                <a:uFill>
                  <a:solidFill>
                    <a:srgbClr val="000000"/>
                  </a:solidFill>
                </a:uFill>
                <a:latin typeface="Helvetica Light"/>
                <a:sym typeface="Helvetica Light"/>
              </a:rPr>
              <a:t>does not require many more computational resources than classical sensitivity analysis</a:t>
            </a:r>
          </a:p>
          <a:p>
            <a:pPr marL="1081277" marR="0" lvl="2" indent="-440055" algn="l" defTabSz="1395602" eaLnBrk="1" fontAlgn="auto" latinLnBrk="0" hangingPunct="1">
              <a:lnSpc>
                <a:spcPct val="100000"/>
              </a:lnSpc>
              <a:spcBef>
                <a:spcPts val="200"/>
              </a:spcBef>
              <a:spcAft>
                <a:spcPts val="0"/>
              </a:spcAft>
              <a:buClrTx/>
              <a:buSzPct val="100000"/>
              <a:buFontTx/>
              <a:buChar char="–"/>
              <a:tabLst/>
              <a:defRPr sz="3959"/>
            </a:pPr>
            <a:r>
              <a:rPr lang="en-US" dirty="0"/>
              <a:t>meta-modeling-specific knowledge &amp; know-how required</a:t>
            </a:r>
            <a:endParaRPr lang="en-CH" dirty="0"/>
          </a:p>
          <a:p>
            <a:pPr defTabSz="1395602">
              <a:spcBef>
                <a:spcPts val="2600"/>
              </a:spcBef>
              <a:defRPr sz="4950"/>
            </a:pPr>
            <a:r>
              <a:rPr lang="en-GB" dirty="0"/>
              <a:t>objectives</a:t>
            </a:r>
            <a:endParaRPr dirty="0"/>
          </a:p>
          <a:p>
            <a:pPr marL="628650" lvl="1" indent="-628650" defTabSz="1395602">
              <a:spcBef>
                <a:spcPts val="1700"/>
              </a:spcBef>
              <a:buBlip>
                <a:blip r:embed="rId3"/>
              </a:buBlip>
              <a:defRPr sz="4950"/>
            </a:pPr>
            <a:r>
              <a:rPr lang="en-GB" dirty="0"/>
              <a:t>offer users a guided UX (</a:t>
            </a:r>
            <a:r>
              <a:rPr lang="en-GB" dirty="0" err="1"/>
              <a:t>HyperTool</a:t>
            </a:r>
            <a:r>
              <a:rPr lang="en-GB" dirty="0"/>
              <a:t>) to implement their metamodeling studies</a:t>
            </a:r>
            <a:endParaRPr dirty="0"/>
          </a:p>
          <a:p>
            <a:pPr marL="628650" lvl="1" indent="-628650" defTabSz="1395602">
              <a:spcBef>
                <a:spcPts val="1700"/>
              </a:spcBef>
              <a:buBlip>
                <a:blip r:embed="rId3"/>
              </a:buBlip>
              <a:defRPr sz="4950"/>
            </a:pPr>
            <a:r>
              <a:rPr lang="en-GB" dirty="0"/>
              <a:t>combine their domain-specific modeling knowledge with our meta-modeling know-how</a:t>
            </a:r>
            <a:endParaRPr dirty="0"/>
          </a:p>
          <a:p>
            <a:pPr marL="1081277" lvl="2" indent="-440055" defTabSz="1395602">
              <a:spcBef>
                <a:spcPts val="200"/>
              </a:spcBef>
              <a:defRPr sz="3959"/>
            </a:pPr>
            <a:r>
              <a:rPr lang="en-GB" dirty="0"/>
              <a:t>leverage cloud-based computing for high-throughput</a:t>
            </a:r>
          </a:p>
          <a:p>
            <a:pPr marL="628650" lvl="3" indent="-628650" defTabSz="1395602">
              <a:spcBef>
                <a:spcPts val="2000"/>
              </a:spcBef>
              <a:buBlip>
                <a:blip r:embed="rId4"/>
              </a:buBlip>
              <a:defRPr sz="4950"/>
            </a:pPr>
            <a:r>
              <a:rPr lang="en-US" dirty="0"/>
              <a:t>insights &amp; analysis added to user studies justifies increased simulation costs</a:t>
            </a:r>
          </a:p>
          <a:p>
            <a:pPr marL="628650" lvl="3" indent="-628650" defTabSz="1395602">
              <a:spcBef>
                <a:spcPts val="2000"/>
              </a:spcBef>
              <a:buBlip>
                <a:blip r:embed="rId4"/>
              </a:buBlip>
              <a:defRPr sz="4950"/>
            </a:pPr>
            <a:r>
              <a:rPr lang="en-US" dirty="0"/>
              <a:t>(thus, increased revenues for ZMT &amp; IT’IS)</a:t>
            </a:r>
          </a:p>
        </p:txBody>
      </p:sp>
      <p:sp>
        <p:nvSpPr>
          <p:cNvPr id="160" name="Slide Number"/>
          <p:cNvSpPr txBox="1">
            <a:spLocks noGrp="1"/>
          </p:cNvSpPr>
          <p:nvPr>
            <p:ph type="sldNum" sz="quarter" idx="2"/>
          </p:nvPr>
        </p:nvSpPr>
        <p:spPr>
          <a:xfrm>
            <a:off x="12024842" y="12982020"/>
            <a:ext cx="313387"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161" name="ITIS_Blue_logo.png" descr="ITIS_Blue_logo.png"/>
          <p:cNvPicPr>
            <a:picLocks noChangeAspect="1"/>
          </p:cNvPicPr>
          <p:nvPr/>
        </p:nvPicPr>
        <p:blipFill>
          <a:blip r:embed="rId5"/>
          <a:srcRect/>
          <a:stretch>
            <a:fillRect/>
          </a:stretch>
        </p:blipFill>
        <p:spPr>
          <a:xfrm>
            <a:off x="691470" y="12357387"/>
            <a:ext cx="4579478" cy="950981"/>
          </a:xfrm>
          <a:prstGeom prst="rect">
            <a:avLst/>
          </a:prstGeom>
          <a:ln w="38100"/>
        </p:spPr>
      </p:pic>
      <p:sp>
        <p:nvSpPr>
          <p:cNvPr id="162" name="Compliance Evaluations of Inductive WPT, Okinawa, 2024"/>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2" name="Compliance Evaluations of Inductive WPT, Okinawa, 2024">
            <a:extLst>
              <a:ext uri="{FF2B5EF4-FFF2-40B4-BE49-F238E27FC236}">
                <a16:creationId xmlns:a16="http://schemas.microsoft.com/office/drawing/2014/main" id="{FB3A32E8-BE03-F6E4-40DF-C1F9905C6583}"/>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F2EF3-2132-FC61-4DBE-2C4F537CA437}"/>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33CBE7B9-AF12-6FB4-2DD5-522288B97778}"/>
              </a:ext>
            </a:extLst>
          </p:cNvPr>
          <p:cNvSpPr txBox="1">
            <a:spLocks noGrp="1"/>
          </p:cNvSpPr>
          <p:nvPr>
            <p:ph type="title"/>
          </p:nvPr>
        </p:nvSpPr>
        <p:spPr>
          <a:prstGeom prst="rect">
            <a:avLst/>
          </a:prstGeom>
        </p:spPr>
        <p:txBody>
          <a:bodyPr/>
          <a:lstStyle/>
          <a:p>
            <a:r>
              <a:rPr lang="en-GB" dirty="0"/>
              <a:t>Setup &amp; Surrogate Model Building</a:t>
            </a:r>
          </a:p>
        </p:txBody>
      </p:sp>
      <p:pic>
        <p:nvPicPr>
          <p:cNvPr id="154" name="ITIS_Blue_logo.png" descr="ITIS_Blue_logo.png">
            <a:extLst>
              <a:ext uri="{FF2B5EF4-FFF2-40B4-BE49-F238E27FC236}">
                <a16:creationId xmlns:a16="http://schemas.microsoft.com/office/drawing/2014/main" id="{3EC9D45B-912C-CADC-7349-926B8C54B312}"/>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11B7EB6D-E5E5-2464-4200-B1EBAF274E5B}"/>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156" name="Compliance Evaluations of Inductive WPT, Okinawa, 2024">
            <a:extLst>
              <a:ext uri="{FF2B5EF4-FFF2-40B4-BE49-F238E27FC236}">
                <a16:creationId xmlns:a16="http://schemas.microsoft.com/office/drawing/2014/main" id="{615ACC7E-B578-69C5-1D0B-57AC92D85992}"/>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5FEE3677-11EF-0E3F-A38F-DF020B094B85}"/>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5FAD62F0-87E2-B969-E831-11C358C2BA4A}"/>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10916708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BECA9-E9D6-5682-73FD-45EB930BF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D096C-3E17-90FC-29E6-08BD59C2B485}"/>
              </a:ext>
            </a:extLst>
          </p:cNvPr>
          <p:cNvSpPr>
            <a:spLocks noGrp="1"/>
          </p:cNvSpPr>
          <p:nvPr>
            <p:ph type="title"/>
          </p:nvPr>
        </p:nvSpPr>
        <p:spPr/>
        <p:txBody>
          <a:bodyPr/>
          <a:lstStyle/>
          <a:p>
            <a:r>
              <a:rPr lang="en-GB" dirty="0"/>
              <a:t>Setup</a:t>
            </a:r>
            <a:endParaRPr lang="en-CH" dirty="0"/>
          </a:p>
        </p:txBody>
      </p:sp>
      <p:pic>
        <p:nvPicPr>
          <p:cNvPr id="5" name="Picture 4">
            <a:extLst>
              <a:ext uri="{FF2B5EF4-FFF2-40B4-BE49-F238E27FC236}">
                <a16:creationId xmlns:a16="http://schemas.microsoft.com/office/drawing/2014/main" id="{36AB21B4-6652-9347-F1F7-81C0C0536A81}"/>
              </a:ext>
            </a:extLst>
          </p:cNvPr>
          <p:cNvPicPr>
            <a:picLocks noChangeAspect="1"/>
          </p:cNvPicPr>
          <p:nvPr/>
        </p:nvPicPr>
        <p:blipFill>
          <a:blip r:embed="rId2"/>
          <a:stretch>
            <a:fillRect/>
          </a:stretch>
        </p:blipFill>
        <p:spPr>
          <a:xfrm>
            <a:off x="25368695" y="6480930"/>
            <a:ext cx="3993954" cy="4826692"/>
          </a:xfrm>
          <a:prstGeom prst="rect">
            <a:avLst/>
          </a:prstGeom>
        </p:spPr>
      </p:pic>
      <p:sp>
        <p:nvSpPr>
          <p:cNvPr id="4" name="Compliance Evaluations of Inductive WPT, Okinawa, 2024">
            <a:extLst>
              <a:ext uri="{FF2B5EF4-FFF2-40B4-BE49-F238E27FC236}">
                <a16:creationId xmlns:a16="http://schemas.microsoft.com/office/drawing/2014/main" id="{57847C26-837C-7AB5-FD2D-D7A05D365568}"/>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6" name="Content Placeholder 4">
            <a:extLst>
              <a:ext uri="{FF2B5EF4-FFF2-40B4-BE49-F238E27FC236}">
                <a16:creationId xmlns:a16="http://schemas.microsoft.com/office/drawing/2014/main" id="{4DEC46CD-8DED-7A94-C663-E913A27CD0F1}"/>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7" name="Rectangle 6">
            <a:extLst>
              <a:ext uri="{FF2B5EF4-FFF2-40B4-BE49-F238E27FC236}">
                <a16:creationId xmlns:a16="http://schemas.microsoft.com/office/drawing/2014/main" id="{74B2FEC1-E78C-D23E-BD57-0FEDF6EA9BE1}"/>
              </a:ext>
            </a:extLst>
          </p:cNvPr>
          <p:cNvSpPr/>
          <p:nvPr/>
        </p:nvSpPr>
        <p:spPr>
          <a:xfrm>
            <a:off x="3534509" y="2460529"/>
            <a:ext cx="18387314" cy="9664184"/>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lvl="0" indent="0" algn="l" defTabSz="1409700" rtl="0" eaLnBrk="1" fontAlgn="auto" latinLnBrk="0" hangingPunct="0">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bg1"/>
                </a:solidFill>
                <a:effectLst/>
                <a:uLnTx/>
                <a:uFill>
                  <a:solidFill>
                    <a:srgbClr val="000000"/>
                  </a:solidFill>
                </a:uFill>
                <a:latin typeface="Helvetica Neue Light"/>
                <a:sym typeface="Helvetica Neue Light"/>
              </a:rPr>
              <a:t>MetaModeling UX - Setup</a:t>
            </a:r>
            <a:endParaRPr kumimoji="0" lang="en-CH" sz="2800" b="1" i="0" u="none" strike="noStrike" kern="0" cap="none" spc="0" normalizeH="0" baseline="0" noProof="0" dirty="0">
              <a:ln>
                <a:noFill/>
              </a:ln>
              <a:solidFill>
                <a:schemeClr val="bg1"/>
              </a:solidFill>
              <a:effectLst/>
              <a:uLnTx/>
              <a:uFill>
                <a:solidFill>
                  <a:srgbClr val="000000"/>
                </a:solidFill>
              </a:uFill>
              <a:latin typeface="Helvetica Neue Ligh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Pipeline Setup</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Inputs:					Outputs</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output 1</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a:t>
            </a:r>
            <a:r>
              <a:rPr lang="en-GB" dirty="0">
                <a:solidFill>
                  <a:schemeClr val="bg1"/>
                </a:solidFill>
              </a:rPr>
              <a:t>output</a:t>
            </a: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2</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Test the model:	</a:t>
            </a:r>
            <a:r>
              <a:rPr lang="en-GB" sz="1600" dirty="0">
                <a:solidFill>
                  <a:schemeClr val="accent1">
                    <a:lumMod val="40000"/>
                    <a:lumOff val="60000"/>
                  </a:schemeClr>
                </a:solidFill>
                <a:hlinkClick r:id="rId4" action="ppaction://hlinkfile">
                  <a:extLst>
                    <a:ext uri="{A12FA001-AC4F-418D-AE19-62706E023703}">
                      <ahyp:hlinkClr xmlns:ahyp="http://schemas.microsoft.com/office/drawing/2018/hyperlinkcolor" val="tx"/>
                    </a:ext>
                  </a:extLst>
                </a:hlinkClick>
              </a:rPr>
              <a:t>link-to-instantiated-template</a:t>
            </a:r>
            <a:r>
              <a:rPr lang="en-GB" dirty="0">
                <a:solidFill>
                  <a:schemeClr val="bg1"/>
                </a:solidFill>
              </a:rPr>
              <a:t>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9" name="Rectangle: Rounded Corners 8">
            <a:extLst>
              <a:ext uri="{FF2B5EF4-FFF2-40B4-BE49-F238E27FC236}">
                <a16:creationId xmlns:a16="http://schemas.microsoft.com/office/drawing/2014/main" id="{BD8719B5-2E37-75A2-F787-A975ADD0E95A}"/>
              </a:ext>
            </a:extLst>
          </p:cNvPr>
          <p:cNvSpPr/>
          <p:nvPr/>
        </p:nvSpPr>
        <p:spPr>
          <a:xfrm>
            <a:off x="3534508" y="2446682"/>
            <a:ext cx="18387314" cy="646986"/>
          </a:xfrm>
          <a:prstGeom prst="roundRect">
            <a:avLst/>
          </a:prstGeom>
          <a:solidFill>
            <a:srgbClr val="460066"/>
          </a:solidFill>
          <a:ln w="38100" cap="flat">
            <a:solidFill>
              <a:srgbClr val="8300B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pic>
        <p:nvPicPr>
          <p:cNvPr id="10" name="Picture 9">
            <a:extLst>
              <a:ext uri="{FF2B5EF4-FFF2-40B4-BE49-F238E27FC236}">
                <a16:creationId xmlns:a16="http://schemas.microsoft.com/office/drawing/2014/main" id="{002FE068-A033-D128-D0C9-0CBA16B3AC72}"/>
              </a:ext>
            </a:extLst>
          </p:cNvPr>
          <p:cNvPicPr>
            <a:picLocks noChangeAspect="1"/>
          </p:cNvPicPr>
          <p:nvPr/>
        </p:nvPicPr>
        <p:blipFill>
          <a:blip r:embed="rId5"/>
          <a:stretch>
            <a:fillRect/>
          </a:stretch>
        </p:blipFill>
        <p:spPr>
          <a:xfrm>
            <a:off x="3534508" y="11532798"/>
            <a:ext cx="1221532" cy="591915"/>
          </a:xfrm>
          <a:prstGeom prst="rect">
            <a:avLst/>
          </a:prstGeom>
        </p:spPr>
      </p:pic>
      <p:pic>
        <p:nvPicPr>
          <p:cNvPr id="12" name="Picture 11">
            <a:extLst>
              <a:ext uri="{FF2B5EF4-FFF2-40B4-BE49-F238E27FC236}">
                <a16:creationId xmlns:a16="http://schemas.microsoft.com/office/drawing/2014/main" id="{AFE09CA4-9F40-292E-A00F-F1B1F85F8DF3}"/>
              </a:ext>
            </a:extLst>
          </p:cNvPr>
          <p:cNvPicPr>
            <a:picLocks noChangeAspect="1"/>
          </p:cNvPicPr>
          <p:nvPr/>
        </p:nvPicPr>
        <p:blipFill>
          <a:blip r:embed="rId6"/>
          <a:stretch>
            <a:fillRect/>
          </a:stretch>
        </p:blipFill>
        <p:spPr>
          <a:xfrm>
            <a:off x="4423718" y="3974486"/>
            <a:ext cx="2162477" cy="409632"/>
          </a:xfrm>
          <a:prstGeom prst="rect">
            <a:avLst/>
          </a:prstGeom>
        </p:spPr>
      </p:pic>
      <p:pic>
        <p:nvPicPr>
          <p:cNvPr id="14" name="Picture 13">
            <a:extLst>
              <a:ext uri="{FF2B5EF4-FFF2-40B4-BE49-F238E27FC236}">
                <a16:creationId xmlns:a16="http://schemas.microsoft.com/office/drawing/2014/main" id="{93256DA1-07EC-639F-4F4B-4EB54BF793C8}"/>
              </a:ext>
            </a:extLst>
          </p:cNvPr>
          <p:cNvPicPr>
            <a:picLocks noChangeAspect="1"/>
          </p:cNvPicPr>
          <p:nvPr/>
        </p:nvPicPr>
        <p:blipFill>
          <a:blip r:embed="rId7"/>
          <a:stretch>
            <a:fillRect/>
          </a:stretch>
        </p:blipFill>
        <p:spPr>
          <a:xfrm>
            <a:off x="5377894" y="6101135"/>
            <a:ext cx="762064" cy="515980"/>
          </a:xfrm>
          <a:prstGeom prst="rect">
            <a:avLst/>
          </a:prstGeom>
        </p:spPr>
      </p:pic>
      <p:pic>
        <p:nvPicPr>
          <p:cNvPr id="16" name="Picture 15">
            <a:extLst>
              <a:ext uri="{FF2B5EF4-FFF2-40B4-BE49-F238E27FC236}">
                <a16:creationId xmlns:a16="http://schemas.microsoft.com/office/drawing/2014/main" id="{2BB172DE-95D9-EDE8-DD9B-16CF00BFC71E}"/>
              </a:ext>
            </a:extLst>
          </p:cNvPr>
          <p:cNvPicPr>
            <a:picLocks noChangeAspect="1"/>
          </p:cNvPicPr>
          <p:nvPr/>
        </p:nvPicPr>
        <p:blipFill>
          <a:blip r:embed="rId8"/>
          <a:stretch>
            <a:fillRect/>
          </a:stretch>
        </p:blipFill>
        <p:spPr>
          <a:xfrm>
            <a:off x="6547639" y="4791010"/>
            <a:ext cx="204817" cy="409633"/>
          </a:xfrm>
          <a:prstGeom prst="rect">
            <a:avLst/>
          </a:prstGeom>
        </p:spPr>
      </p:pic>
      <p:pic>
        <p:nvPicPr>
          <p:cNvPr id="20" name="Picture 19">
            <a:extLst>
              <a:ext uri="{FF2B5EF4-FFF2-40B4-BE49-F238E27FC236}">
                <a16:creationId xmlns:a16="http://schemas.microsoft.com/office/drawing/2014/main" id="{6852703D-A593-89C2-3E78-A20B59F2819C}"/>
              </a:ext>
            </a:extLst>
          </p:cNvPr>
          <p:cNvPicPr>
            <a:picLocks noChangeAspect="1"/>
          </p:cNvPicPr>
          <p:nvPr/>
        </p:nvPicPr>
        <p:blipFill>
          <a:blip r:embed="rId8"/>
          <a:stretch>
            <a:fillRect/>
          </a:stretch>
        </p:blipFill>
        <p:spPr>
          <a:xfrm>
            <a:off x="6547639" y="5148845"/>
            <a:ext cx="204817" cy="409633"/>
          </a:xfrm>
          <a:prstGeom prst="rect">
            <a:avLst/>
          </a:prstGeom>
        </p:spPr>
      </p:pic>
      <p:cxnSp>
        <p:nvCxnSpPr>
          <p:cNvPr id="22" name="Straight Arrow Connector 21">
            <a:extLst>
              <a:ext uri="{FF2B5EF4-FFF2-40B4-BE49-F238E27FC236}">
                <a16:creationId xmlns:a16="http://schemas.microsoft.com/office/drawing/2014/main" id="{A95F61E4-8340-DE81-13E2-74EDBD4FC324}"/>
              </a:ext>
            </a:extLst>
          </p:cNvPr>
          <p:cNvCxnSpPr>
            <a:cxnSpLocks/>
          </p:cNvCxnSpPr>
          <p:nvPr/>
        </p:nvCxnSpPr>
        <p:spPr>
          <a:xfrm flipV="1">
            <a:off x="9475824" y="5415151"/>
            <a:ext cx="3392323" cy="1015609"/>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055BD021-63D7-19C3-E714-06878C1E7E38}"/>
              </a:ext>
            </a:extLst>
          </p:cNvPr>
          <p:cNvSpPr/>
          <p:nvPr/>
        </p:nvSpPr>
        <p:spPr>
          <a:xfrm>
            <a:off x="10886947" y="5866682"/>
            <a:ext cx="3962400"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once run, show generated outputs. Otherwise an error symbol, and a link to the logs file.</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28" name="Picture 27">
            <a:extLst>
              <a:ext uri="{FF2B5EF4-FFF2-40B4-BE49-F238E27FC236}">
                <a16:creationId xmlns:a16="http://schemas.microsoft.com/office/drawing/2014/main" id="{56C583BC-472C-EFF3-A4FE-8C75C186FE7F}"/>
              </a:ext>
            </a:extLst>
          </p:cNvPr>
          <p:cNvPicPr>
            <a:picLocks noChangeAspect="1"/>
          </p:cNvPicPr>
          <p:nvPr/>
        </p:nvPicPr>
        <p:blipFill>
          <a:blip r:embed="rId9"/>
          <a:stretch>
            <a:fillRect/>
          </a:stretch>
        </p:blipFill>
        <p:spPr>
          <a:xfrm>
            <a:off x="13071826" y="4848333"/>
            <a:ext cx="304843" cy="285790"/>
          </a:xfrm>
          <a:prstGeom prst="rect">
            <a:avLst/>
          </a:prstGeom>
        </p:spPr>
      </p:pic>
      <p:pic>
        <p:nvPicPr>
          <p:cNvPr id="29" name="Picture 28">
            <a:extLst>
              <a:ext uri="{FF2B5EF4-FFF2-40B4-BE49-F238E27FC236}">
                <a16:creationId xmlns:a16="http://schemas.microsoft.com/office/drawing/2014/main" id="{556556C4-3690-2855-514A-FE6018C28255}"/>
              </a:ext>
            </a:extLst>
          </p:cNvPr>
          <p:cNvPicPr>
            <a:picLocks noChangeAspect="1"/>
          </p:cNvPicPr>
          <p:nvPr/>
        </p:nvPicPr>
        <p:blipFill>
          <a:blip r:embed="rId9"/>
          <a:stretch>
            <a:fillRect/>
          </a:stretch>
        </p:blipFill>
        <p:spPr>
          <a:xfrm>
            <a:off x="13086471" y="5134123"/>
            <a:ext cx="304843" cy="285790"/>
          </a:xfrm>
          <a:prstGeom prst="rect">
            <a:avLst/>
          </a:prstGeom>
        </p:spPr>
      </p:pic>
      <p:pic>
        <p:nvPicPr>
          <p:cNvPr id="31" name="Content Placeholder 30" descr="A screenshot of a computer&#10;&#10;Description automatically generated">
            <a:extLst>
              <a:ext uri="{FF2B5EF4-FFF2-40B4-BE49-F238E27FC236}">
                <a16:creationId xmlns:a16="http://schemas.microsoft.com/office/drawing/2014/main" id="{31E103AB-AD7D-F950-BA1A-D86564BBEC94}"/>
              </a:ext>
            </a:extLst>
          </p:cNvPr>
          <p:cNvPicPr>
            <a:picLocks noGrp="1" noChangeAspect="1"/>
          </p:cNvPicPr>
          <p:nvPr>
            <p:ph idx="1"/>
          </p:nvPr>
        </p:nvPicPr>
        <p:blipFill>
          <a:blip r:embed="rId10" cstate="print">
            <a:extLst>
              <a:ext uri="{28A0092B-C50C-407E-A947-70E740481C1C}">
                <a14:useLocalDpi xmlns:a14="http://schemas.microsoft.com/office/drawing/2010/main" val="0"/>
              </a:ext>
            </a:extLst>
          </a:blip>
          <a:srcRect l="37388" t="14418" r="9589" b="32569"/>
          <a:stretch/>
        </p:blipFill>
        <p:spPr>
          <a:xfrm>
            <a:off x="7145205" y="3442401"/>
            <a:ext cx="2697515" cy="1342989"/>
          </a:xfrm>
          <a:prstGeom prst="rect">
            <a:avLst/>
          </a:prstGeom>
          <a:solidFill>
            <a:srgbClr val="FFFFFF">
              <a:shade val="85000"/>
            </a:srgbClr>
          </a:solidFill>
          <a:ln w="28575" cap="sq">
            <a:solidFill>
              <a:srgbClr val="8300B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86D97284-9A35-D0CC-7BA1-FAC627860B85}"/>
              </a:ext>
            </a:extLst>
          </p:cNvPr>
          <p:cNvPicPr>
            <a:picLocks noChangeAspect="1"/>
          </p:cNvPicPr>
          <p:nvPr/>
        </p:nvPicPr>
        <p:blipFill>
          <a:blip r:embed="rId11"/>
          <a:stretch>
            <a:fillRect/>
          </a:stretch>
        </p:blipFill>
        <p:spPr>
          <a:xfrm>
            <a:off x="21300987" y="11602485"/>
            <a:ext cx="619211" cy="533474"/>
          </a:xfrm>
          <a:prstGeom prst="rect">
            <a:avLst/>
          </a:prstGeom>
        </p:spPr>
      </p:pic>
    </p:spTree>
    <p:extLst>
      <p:ext uri="{BB962C8B-B14F-4D97-AF65-F5344CB8AC3E}">
        <p14:creationId xmlns:p14="http://schemas.microsoft.com/office/powerpoint/2010/main" val="113139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59B9-B482-0AD6-BE30-B5B079CB17E3}"/>
              </a:ext>
            </a:extLst>
          </p:cNvPr>
          <p:cNvSpPr>
            <a:spLocks noGrp="1"/>
          </p:cNvSpPr>
          <p:nvPr>
            <p:ph type="title"/>
          </p:nvPr>
        </p:nvSpPr>
        <p:spPr/>
        <p:txBody>
          <a:bodyPr/>
          <a:lstStyle/>
          <a:p>
            <a:r>
              <a:rPr lang="en-GB" dirty="0"/>
              <a:t>Evaluation</a:t>
            </a:r>
            <a:endParaRPr lang="en-CH" dirty="0"/>
          </a:p>
        </p:txBody>
      </p:sp>
      <p:sp>
        <p:nvSpPr>
          <p:cNvPr id="4" name="Compliance Evaluations of Inductive WPT, Okinawa, 2024">
            <a:extLst>
              <a:ext uri="{FF2B5EF4-FFF2-40B4-BE49-F238E27FC236}">
                <a16:creationId xmlns:a16="http://schemas.microsoft.com/office/drawing/2014/main" id="{1CCF440D-6772-C6AC-E391-72EE7D4233CD}"/>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pic>
        <p:nvPicPr>
          <p:cNvPr id="7" name="Picture 6">
            <a:extLst>
              <a:ext uri="{FF2B5EF4-FFF2-40B4-BE49-F238E27FC236}">
                <a16:creationId xmlns:a16="http://schemas.microsoft.com/office/drawing/2014/main" id="{0DC01A53-257B-17DC-785B-552C0C20B00C}"/>
              </a:ext>
            </a:extLst>
          </p:cNvPr>
          <p:cNvPicPr>
            <a:picLocks noChangeAspect="1"/>
          </p:cNvPicPr>
          <p:nvPr/>
        </p:nvPicPr>
        <p:blipFill>
          <a:blip r:embed="rId2"/>
          <a:stretch>
            <a:fillRect/>
          </a:stretch>
        </p:blipFill>
        <p:spPr>
          <a:xfrm>
            <a:off x="26137964" y="7045823"/>
            <a:ext cx="3993954" cy="4826692"/>
          </a:xfrm>
          <a:prstGeom prst="rect">
            <a:avLst/>
          </a:prstGeom>
        </p:spPr>
      </p:pic>
      <p:pic>
        <p:nvPicPr>
          <p:cNvPr id="8" name="Content Placeholder 4">
            <a:extLst>
              <a:ext uri="{FF2B5EF4-FFF2-40B4-BE49-F238E27FC236}">
                <a16:creationId xmlns:a16="http://schemas.microsoft.com/office/drawing/2014/main" id="{E8BE3684-CF0A-857B-D510-96D534ABADA0}"/>
              </a:ext>
            </a:extLst>
          </p:cNvPr>
          <p:cNvPicPr>
            <a:picLocks noChangeAspect="1"/>
          </p:cNvPicPr>
          <p:nvPr/>
        </p:nvPicPr>
        <p:blipFill>
          <a:blip r:embed="rId3"/>
          <a:stretch>
            <a:fillRect/>
          </a:stretch>
        </p:blipFill>
        <p:spPr>
          <a:xfrm>
            <a:off x="25954046" y="991617"/>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grpSp>
        <p:nvGrpSpPr>
          <p:cNvPr id="27" name="Group 26">
            <a:extLst>
              <a:ext uri="{FF2B5EF4-FFF2-40B4-BE49-F238E27FC236}">
                <a16:creationId xmlns:a16="http://schemas.microsoft.com/office/drawing/2014/main" id="{FF6BE604-7C64-9753-FCF4-E2EBF7C96A51}"/>
              </a:ext>
            </a:extLst>
          </p:cNvPr>
          <p:cNvGrpSpPr/>
          <p:nvPr/>
        </p:nvGrpSpPr>
        <p:grpSpPr>
          <a:xfrm>
            <a:off x="3535290" y="2453170"/>
            <a:ext cx="18387316" cy="9678031"/>
            <a:chOff x="713483" y="2382855"/>
            <a:chExt cx="18387316" cy="9678031"/>
          </a:xfrm>
        </p:grpSpPr>
        <p:sp>
          <p:nvSpPr>
            <p:cNvPr id="9" name="Rectangle 8">
              <a:extLst>
                <a:ext uri="{FF2B5EF4-FFF2-40B4-BE49-F238E27FC236}">
                  <a16:creationId xmlns:a16="http://schemas.microsoft.com/office/drawing/2014/main" id="{43810C34-6ACA-2E0D-A668-CAF94F312CFE}"/>
                </a:ext>
              </a:extLst>
            </p:cNvPr>
            <p:cNvSpPr/>
            <p:nvPr/>
          </p:nvSpPr>
          <p:spPr>
            <a:xfrm>
              <a:off x="713484" y="2396702"/>
              <a:ext cx="18387315" cy="9664184"/>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lvl="0" indent="0" algn="l" defTabSz="1409700" rtl="0" eaLnBrk="1" fontAlgn="auto" latinLnBrk="0" hangingPunct="0">
                <a:lnSpc>
                  <a:spcPct val="100000"/>
                </a:lnSpc>
                <a:spcBef>
                  <a:spcPts val="0"/>
                </a:spcBef>
                <a:spcAft>
                  <a:spcPts val="0"/>
                </a:spcAft>
                <a:buClrTx/>
                <a:buSzTx/>
                <a:buFontTx/>
                <a:buNone/>
                <a:tabLst/>
                <a:defRPr/>
              </a:pPr>
              <a:r>
                <a:rPr kumimoji="0" lang="en-GB" sz="2800" b="1" i="0" u="none" strike="noStrike" kern="0" cap="none" spc="0" normalizeH="0" baseline="0" noProof="0" dirty="0">
                  <a:ln>
                    <a:noFill/>
                  </a:ln>
                  <a:solidFill>
                    <a:schemeClr val="bg1"/>
                  </a:solidFill>
                  <a:effectLst/>
                  <a:uLnTx/>
                  <a:uFill>
                    <a:solidFill>
                      <a:srgbClr val="000000"/>
                    </a:solidFill>
                  </a:uFill>
                  <a:latin typeface="Helvetica Neue Light"/>
                  <a:sym typeface="Helvetica Neue Light"/>
                </a:rPr>
                <a:t>MetaModeling UX - Setup</a:t>
              </a:r>
              <a:endParaRPr kumimoji="0" lang="en-CH" sz="2800" b="1" i="0" u="none" strike="noStrike" kern="0" cap="none" spc="0" normalizeH="0" baseline="0" noProof="0" dirty="0">
                <a:ln>
                  <a:noFill/>
                </a:ln>
                <a:solidFill>
                  <a:schemeClr val="bg1"/>
                </a:solidFill>
                <a:effectLst/>
                <a:uLnTx/>
                <a:uFill>
                  <a:solidFill>
                    <a:srgbClr val="000000"/>
                  </a:solidFill>
                </a:uFill>
                <a:latin typeface="Helvetica Neue Ligh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Pipeline Evaluation</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Parameter sweep: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parameter 1	      - 	</a:t>
              </a:r>
              <a:r>
                <a:rPr lang="en-GB" dirty="0" err="1">
                  <a:solidFill>
                    <a:schemeClr val="bg1"/>
                  </a:solidFill>
                </a:rPr>
                <a:t>Npoints</a:t>
              </a:r>
              <a:r>
                <a:rPr lang="en-GB" dirty="0">
                  <a:solidFill>
                    <a:schemeClr val="bg1"/>
                  </a:solidFill>
                </a:rPr>
                <a:t>: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parameter 2					</a:t>
              </a: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					</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Run parameter sweep: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0" name="Rectangle: Rounded Corners 9">
              <a:extLst>
                <a:ext uri="{FF2B5EF4-FFF2-40B4-BE49-F238E27FC236}">
                  <a16:creationId xmlns:a16="http://schemas.microsoft.com/office/drawing/2014/main" id="{01C99827-7BC9-219B-FF6A-02BDF439F5D8}"/>
                </a:ext>
              </a:extLst>
            </p:cNvPr>
            <p:cNvSpPr/>
            <p:nvPr/>
          </p:nvSpPr>
          <p:spPr>
            <a:xfrm>
              <a:off x="713483" y="2382855"/>
              <a:ext cx="18387315" cy="646986"/>
            </a:xfrm>
            <a:prstGeom prst="roundRect">
              <a:avLst/>
            </a:prstGeom>
            <a:solidFill>
              <a:srgbClr val="460066"/>
            </a:solidFill>
            <a:ln w="38100" cap="flat">
              <a:solidFill>
                <a:srgbClr val="8300B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2" name="Picture 11">
            <a:extLst>
              <a:ext uri="{FF2B5EF4-FFF2-40B4-BE49-F238E27FC236}">
                <a16:creationId xmlns:a16="http://schemas.microsoft.com/office/drawing/2014/main" id="{2E6D5643-AD56-1C27-0E1C-52D94F4C6098}"/>
              </a:ext>
            </a:extLst>
          </p:cNvPr>
          <p:cNvPicPr>
            <a:picLocks noChangeAspect="1"/>
          </p:cNvPicPr>
          <p:nvPr/>
        </p:nvPicPr>
        <p:blipFill>
          <a:blip r:embed="rId4"/>
          <a:stretch>
            <a:fillRect/>
          </a:stretch>
        </p:blipFill>
        <p:spPr>
          <a:xfrm>
            <a:off x="4424501" y="3980974"/>
            <a:ext cx="2162477" cy="409632"/>
          </a:xfrm>
          <a:prstGeom prst="rect">
            <a:avLst/>
          </a:prstGeom>
        </p:spPr>
      </p:pic>
      <p:pic>
        <p:nvPicPr>
          <p:cNvPr id="13" name="Picture 12">
            <a:extLst>
              <a:ext uri="{FF2B5EF4-FFF2-40B4-BE49-F238E27FC236}">
                <a16:creationId xmlns:a16="http://schemas.microsoft.com/office/drawing/2014/main" id="{08482148-0078-BFE3-EFCC-19681A9497BC}"/>
              </a:ext>
            </a:extLst>
          </p:cNvPr>
          <p:cNvPicPr>
            <a:picLocks noChangeAspect="1"/>
          </p:cNvPicPr>
          <p:nvPr/>
        </p:nvPicPr>
        <p:blipFill>
          <a:blip r:embed="rId5"/>
          <a:stretch>
            <a:fillRect/>
          </a:stretch>
        </p:blipFill>
        <p:spPr>
          <a:xfrm>
            <a:off x="6004562" y="6141781"/>
            <a:ext cx="762064" cy="515980"/>
          </a:xfrm>
          <a:prstGeom prst="rect">
            <a:avLst/>
          </a:prstGeom>
        </p:spPr>
      </p:pic>
      <p:pic>
        <p:nvPicPr>
          <p:cNvPr id="20" name="Picture 19">
            <a:extLst>
              <a:ext uri="{FF2B5EF4-FFF2-40B4-BE49-F238E27FC236}">
                <a16:creationId xmlns:a16="http://schemas.microsoft.com/office/drawing/2014/main" id="{5A3A9713-A8F6-061C-B580-925B51C884D7}"/>
              </a:ext>
            </a:extLst>
          </p:cNvPr>
          <p:cNvPicPr>
            <a:picLocks noChangeAspect="1"/>
          </p:cNvPicPr>
          <p:nvPr/>
        </p:nvPicPr>
        <p:blipFill>
          <a:blip r:embed="rId6"/>
          <a:stretch>
            <a:fillRect/>
          </a:stretch>
        </p:blipFill>
        <p:spPr>
          <a:xfrm>
            <a:off x="6891058" y="4786797"/>
            <a:ext cx="204817" cy="409633"/>
          </a:xfrm>
          <a:prstGeom prst="rect">
            <a:avLst/>
          </a:prstGeom>
        </p:spPr>
      </p:pic>
      <p:pic>
        <p:nvPicPr>
          <p:cNvPr id="24" name="Picture 23">
            <a:extLst>
              <a:ext uri="{FF2B5EF4-FFF2-40B4-BE49-F238E27FC236}">
                <a16:creationId xmlns:a16="http://schemas.microsoft.com/office/drawing/2014/main" id="{B9D02354-97F6-13F9-277D-0D243E9F506F}"/>
              </a:ext>
            </a:extLst>
          </p:cNvPr>
          <p:cNvPicPr>
            <a:picLocks noChangeAspect="1"/>
          </p:cNvPicPr>
          <p:nvPr/>
        </p:nvPicPr>
        <p:blipFill>
          <a:blip r:embed="rId7"/>
          <a:stretch>
            <a:fillRect/>
          </a:stretch>
        </p:blipFill>
        <p:spPr>
          <a:xfrm>
            <a:off x="6537994" y="4786798"/>
            <a:ext cx="228632" cy="409632"/>
          </a:xfrm>
          <a:prstGeom prst="rect">
            <a:avLst/>
          </a:prstGeom>
        </p:spPr>
      </p:pic>
      <p:pic>
        <p:nvPicPr>
          <p:cNvPr id="26" name="Picture 25">
            <a:extLst>
              <a:ext uri="{FF2B5EF4-FFF2-40B4-BE49-F238E27FC236}">
                <a16:creationId xmlns:a16="http://schemas.microsoft.com/office/drawing/2014/main" id="{84383BD5-E992-F0D3-656C-A3433CCB18A0}"/>
              </a:ext>
            </a:extLst>
          </p:cNvPr>
          <p:cNvPicPr>
            <a:picLocks noChangeAspect="1"/>
          </p:cNvPicPr>
          <p:nvPr/>
        </p:nvPicPr>
        <p:blipFill>
          <a:blip r:embed="rId8"/>
          <a:stretch>
            <a:fillRect/>
          </a:stretch>
        </p:blipFill>
        <p:spPr>
          <a:xfrm>
            <a:off x="8716238" y="4786797"/>
            <a:ext cx="352474" cy="409632"/>
          </a:xfrm>
          <a:prstGeom prst="rect">
            <a:avLst/>
          </a:prstGeom>
        </p:spPr>
      </p:pic>
      <p:pic>
        <p:nvPicPr>
          <p:cNvPr id="28" name="Picture 27">
            <a:extLst>
              <a:ext uri="{FF2B5EF4-FFF2-40B4-BE49-F238E27FC236}">
                <a16:creationId xmlns:a16="http://schemas.microsoft.com/office/drawing/2014/main" id="{985161C1-E8D7-5477-195C-BA16923BDE31}"/>
              </a:ext>
            </a:extLst>
          </p:cNvPr>
          <p:cNvPicPr>
            <a:picLocks noChangeAspect="1"/>
          </p:cNvPicPr>
          <p:nvPr/>
        </p:nvPicPr>
        <p:blipFill>
          <a:blip r:embed="rId9"/>
          <a:stretch>
            <a:fillRect/>
          </a:stretch>
        </p:blipFill>
        <p:spPr>
          <a:xfrm>
            <a:off x="3534508" y="11532798"/>
            <a:ext cx="1221532" cy="591915"/>
          </a:xfrm>
          <a:prstGeom prst="rect">
            <a:avLst/>
          </a:prstGeom>
        </p:spPr>
      </p:pic>
      <p:pic>
        <p:nvPicPr>
          <p:cNvPr id="30" name="Picture 29" descr="A graph with green dots&#10;&#10;Description automatically generated">
            <a:extLst>
              <a:ext uri="{FF2B5EF4-FFF2-40B4-BE49-F238E27FC236}">
                <a16:creationId xmlns:a16="http://schemas.microsoft.com/office/drawing/2014/main" id="{C1A9E4D6-6C9E-2095-682D-EDB8C8473B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0015" y="6883071"/>
            <a:ext cx="3142522" cy="2691696"/>
          </a:xfrm>
          <a:prstGeom prst="rect">
            <a:avLst/>
          </a:prstGeom>
        </p:spPr>
      </p:pic>
      <p:pic>
        <p:nvPicPr>
          <p:cNvPr id="31" name="Picture 30">
            <a:extLst>
              <a:ext uri="{FF2B5EF4-FFF2-40B4-BE49-F238E27FC236}">
                <a16:creationId xmlns:a16="http://schemas.microsoft.com/office/drawing/2014/main" id="{A8969919-953E-0A45-B424-4A0B9F31981B}"/>
              </a:ext>
            </a:extLst>
          </p:cNvPr>
          <p:cNvPicPr>
            <a:picLocks noChangeAspect="1"/>
          </p:cNvPicPr>
          <p:nvPr/>
        </p:nvPicPr>
        <p:blipFill>
          <a:blip r:embed="rId11"/>
          <a:stretch>
            <a:fillRect/>
          </a:stretch>
        </p:blipFill>
        <p:spPr>
          <a:xfrm>
            <a:off x="21300987" y="11602485"/>
            <a:ext cx="619211" cy="533474"/>
          </a:xfrm>
          <a:prstGeom prst="rect">
            <a:avLst/>
          </a:prstGeom>
        </p:spPr>
      </p:pic>
      <p:cxnSp>
        <p:nvCxnSpPr>
          <p:cNvPr id="32" name="Straight Arrow Connector 31">
            <a:extLst>
              <a:ext uri="{FF2B5EF4-FFF2-40B4-BE49-F238E27FC236}">
                <a16:creationId xmlns:a16="http://schemas.microsoft.com/office/drawing/2014/main" id="{CB4B5C29-B284-8752-B466-20ECAD19B3CF}"/>
              </a:ext>
            </a:extLst>
          </p:cNvPr>
          <p:cNvCxnSpPr>
            <a:cxnSpLocks/>
          </p:cNvCxnSpPr>
          <p:nvPr/>
        </p:nvCxnSpPr>
        <p:spPr>
          <a:xfrm>
            <a:off x="19113500" y="11023600"/>
            <a:ext cx="2187487" cy="698500"/>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6531F725-632C-DEE9-E693-1E8AD354F815}"/>
              </a:ext>
            </a:extLst>
          </p:cNvPr>
          <p:cNvSpPr/>
          <p:nvPr/>
        </p:nvSpPr>
        <p:spPr>
          <a:xfrm>
            <a:off x="13551230" y="11023602"/>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similar to S4L, an icon in the bottom right allows to open the “running jobs” interface; and in the future, a view of all jobs in the database (with filters, etc)</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37" name="Picture 36">
            <a:extLst>
              <a:ext uri="{FF2B5EF4-FFF2-40B4-BE49-F238E27FC236}">
                <a16:creationId xmlns:a16="http://schemas.microsoft.com/office/drawing/2014/main" id="{DCE8BAD0-9949-2A9E-807A-3F1DC4B9499E}"/>
              </a:ext>
            </a:extLst>
          </p:cNvPr>
          <p:cNvPicPr>
            <a:picLocks noChangeAspect="1"/>
          </p:cNvPicPr>
          <p:nvPr/>
        </p:nvPicPr>
        <p:blipFill>
          <a:blip r:embed="rId12"/>
          <a:stretch>
            <a:fillRect/>
          </a:stretch>
        </p:blipFill>
        <p:spPr>
          <a:xfrm>
            <a:off x="13553638" y="7853203"/>
            <a:ext cx="5444807" cy="315911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9148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F4E8D-CB89-72FF-2D71-DF485BD62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97F12-5ACD-3E58-EB9C-BEE3062B1FF2}"/>
              </a:ext>
            </a:extLst>
          </p:cNvPr>
          <p:cNvSpPr>
            <a:spLocks noGrp="1"/>
          </p:cNvSpPr>
          <p:nvPr>
            <p:ph type="title"/>
          </p:nvPr>
        </p:nvSpPr>
        <p:spPr/>
        <p:txBody>
          <a:bodyPr/>
          <a:lstStyle/>
          <a:p>
            <a:r>
              <a:rPr lang="en-GB" dirty="0"/>
              <a:t>Surrogate Model Building</a:t>
            </a:r>
            <a:endParaRPr lang="en-CH" dirty="0"/>
          </a:p>
        </p:txBody>
      </p:sp>
      <p:pic>
        <p:nvPicPr>
          <p:cNvPr id="5" name="Picture 4">
            <a:extLst>
              <a:ext uri="{FF2B5EF4-FFF2-40B4-BE49-F238E27FC236}">
                <a16:creationId xmlns:a16="http://schemas.microsoft.com/office/drawing/2014/main" id="{FA6646E9-5E32-AA81-D144-1AC4A33D1534}"/>
              </a:ext>
            </a:extLst>
          </p:cNvPr>
          <p:cNvPicPr>
            <a:picLocks noChangeAspect="1"/>
          </p:cNvPicPr>
          <p:nvPr/>
        </p:nvPicPr>
        <p:blipFill>
          <a:blip r:embed="rId2"/>
          <a:stretch>
            <a:fillRect/>
          </a:stretch>
        </p:blipFill>
        <p:spPr>
          <a:xfrm>
            <a:off x="25238839" y="7217097"/>
            <a:ext cx="4069747" cy="4888003"/>
          </a:xfrm>
          <a:prstGeom prst="rect">
            <a:avLst/>
          </a:prstGeom>
        </p:spPr>
      </p:pic>
      <p:sp>
        <p:nvSpPr>
          <p:cNvPr id="4" name="Compliance Evaluations of Inductive WPT, Okinawa, 2024">
            <a:extLst>
              <a:ext uri="{FF2B5EF4-FFF2-40B4-BE49-F238E27FC236}">
                <a16:creationId xmlns:a16="http://schemas.microsoft.com/office/drawing/2014/main" id="{67F7AA5A-FDD3-3CF9-8CC5-AF0086AA6441}"/>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grpSp>
        <p:nvGrpSpPr>
          <p:cNvPr id="10" name="Group 9">
            <a:extLst>
              <a:ext uri="{FF2B5EF4-FFF2-40B4-BE49-F238E27FC236}">
                <a16:creationId xmlns:a16="http://schemas.microsoft.com/office/drawing/2014/main" id="{85426302-1B2C-7947-EBF8-0D6C5127EFB4}"/>
              </a:ext>
            </a:extLst>
          </p:cNvPr>
          <p:cNvGrpSpPr/>
          <p:nvPr/>
        </p:nvGrpSpPr>
        <p:grpSpPr>
          <a:xfrm>
            <a:off x="3532883" y="2477559"/>
            <a:ext cx="18387316" cy="9725739"/>
            <a:chOff x="713483" y="2471809"/>
            <a:chExt cx="18387316" cy="9725739"/>
          </a:xfrm>
        </p:grpSpPr>
        <p:sp>
          <p:nvSpPr>
            <p:cNvPr id="11" name="Rectangle 10">
              <a:extLst>
                <a:ext uri="{FF2B5EF4-FFF2-40B4-BE49-F238E27FC236}">
                  <a16:creationId xmlns:a16="http://schemas.microsoft.com/office/drawing/2014/main" id="{D50E894B-8A8A-366A-4648-6E0ED2846752}"/>
                </a:ext>
              </a:extLst>
            </p:cNvPr>
            <p:cNvSpPr/>
            <p:nvPr/>
          </p:nvSpPr>
          <p:spPr>
            <a:xfrm>
              <a:off x="713484" y="2471809"/>
              <a:ext cx="18387315" cy="9725739"/>
            </a:xfrm>
            <a:prstGeom prst="rect">
              <a:avLst/>
            </a:prstGeom>
            <a:solidFill>
              <a:srgbClr val="1A1B25"/>
            </a:solidFill>
            <a:ln w="76200" cap="flat">
              <a:solidFill>
                <a:srgbClr val="39206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sz="3200"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sz="3200" dirty="0">
                  <a:solidFill>
                    <a:schemeClr val="bg1"/>
                  </a:solidFill>
                </a:rPr>
                <a:t>Surrogate Model Building</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Number of Samples to build the SuMo: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Sampling Method:	                seed: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Surrogate Model: </a:t>
              </a: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Output </a:t>
              </a:r>
              <a:r>
                <a:rPr lang="en-GB" dirty="0" err="1">
                  <a:solidFill>
                    <a:schemeClr val="bg1"/>
                  </a:solidFill>
                </a:rPr>
                <a:t>QoI</a:t>
              </a:r>
              <a:r>
                <a:rPr lang="en-GB" dirty="0">
                  <a:solidFill>
                    <a:schemeClr val="bg1"/>
                  </a:solidFill>
                </a:rPr>
                <a:t> model: </a:t>
              </a: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RMSE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r>
                <a:rPr lang="en-GB" dirty="0">
                  <a:solidFill>
                    <a:schemeClr val="bg1"/>
                  </a:solidFill>
                </a:rPr>
                <a:t>	MAE    	</a:t>
              </a:r>
              <a:r>
                <a:rPr lang="en-GB" dirty="0" err="1">
                  <a:solidFill>
                    <a:schemeClr val="bg1"/>
                  </a:solidFill>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rPr>
                <a:t>	STD	</a:t>
              </a:r>
              <a:r>
                <a:rPr kumimoji="0" lang="en-GB" sz="1800" b="0" i="0" u="none" strike="noStrike" cap="none" spc="0" normalizeH="0" baseline="0" dirty="0" err="1">
                  <a:ln>
                    <a:noFill/>
                  </a:ln>
                  <a:solidFill>
                    <a:schemeClr val="bg1"/>
                  </a:solidFill>
                  <a:effectLst/>
                  <a:uFill>
                    <a:solidFill>
                      <a:srgbClr val="000000"/>
                    </a:solidFill>
                  </a:uFill>
                  <a:latin typeface="+mn-lt"/>
                  <a:ea typeface="+mn-ea"/>
                  <a:cs typeface="+mn-cs"/>
                  <a:sym typeface="Helvetica Neue Light"/>
                </a:rPr>
                <a:t>x.xxx</a:t>
              </a: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solidFill>
                  <a:schemeClr val="bg1"/>
                </a:solidFill>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lang="en-GB" dirty="0"/>
            </a:p>
            <a:p>
              <a:pPr marL="62701" marR="62701" indent="0" algn="l" defTabSz="14097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a:p>
              <a:pPr marL="62701" marR="62701" indent="0" algn="l" defTabSz="1409700" rtl="0" fontAlgn="auto" latinLnBrk="0" hangingPunct="0">
                <a:lnSpc>
                  <a:spcPct val="100000"/>
                </a:lnSpc>
                <a:spcBef>
                  <a:spcPts val="0"/>
                </a:spcBef>
                <a:spcAft>
                  <a:spcPts val="0"/>
                </a:spcAft>
                <a:buClrTx/>
                <a:buSzTx/>
                <a:buFontTx/>
                <a:buNone/>
                <a:tabLst/>
              </a:pP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sp>
          <p:nvSpPr>
            <p:cNvPr id="12" name="Rectangle: Rounded Corners 11">
              <a:extLst>
                <a:ext uri="{FF2B5EF4-FFF2-40B4-BE49-F238E27FC236}">
                  <a16:creationId xmlns:a16="http://schemas.microsoft.com/office/drawing/2014/main" id="{E657BE68-FDED-B452-965A-A8B7E9B3FDAD}"/>
                </a:ext>
              </a:extLst>
            </p:cNvPr>
            <p:cNvSpPr/>
            <p:nvPr/>
          </p:nvSpPr>
          <p:spPr>
            <a:xfrm>
              <a:off x="713483" y="2517607"/>
              <a:ext cx="18387315" cy="646986"/>
            </a:xfrm>
            <a:prstGeom prst="roundRect">
              <a:avLst/>
            </a:prstGeom>
            <a:solidFill>
              <a:srgbClr val="003952"/>
            </a:solidFill>
            <a:ln w="38100" cap="flat">
              <a:solidFill>
                <a:srgbClr val="0075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ctr" defTabSz="1409700" rtl="0" fontAlgn="auto" latinLnBrk="0" hangingPunct="0">
                <a:lnSpc>
                  <a:spcPct val="100000"/>
                </a:lnSpc>
                <a:spcBef>
                  <a:spcPts val="0"/>
                </a:spcBef>
                <a:spcAft>
                  <a:spcPts val="0"/>
                </a:spcAft>
                <a:buClrTx/>
                <a:buSzTx/>
                <a:buFontTx/>
                <a:buNone/>
                <a:tabLst/>
              </a:pPr>
              <a:r>
                <a:rPr lang="en-GB" sz="2800" b="1" dirty="0">
                  <a:solidFill>
                    <a:schemeClr val="bg1"/>
                  </a:solidFill>
                </a:rPr>
                <a:t>MetaModeling UX</a:t>
              </a:r>
              <a:endParaRPr kumimoji="0" lang="en-CH" sz="2800" b="1" i="0" u="none" strike="noStrike" cap="none" spc="0" normalizeH="0" baseline="0" dirty="0">
                <a:ln>
                  <a:noFill/>
                </a:ln>
                <a:solidFill>
                  <a:schemeClr val="bg1"/>
                </a:solidFill>
                <a:effectLst/>
                <a:uFill>
                  <a:solidFill>
                    <a:srgbClr val="000000"/>
                  </a:solidFill>
                </a:uFill>
                <a:latin typeface="+mn-lt"/>
                <a:ea typeface="+mn-ea"/>
                <a:cs typeface="+mn-cs"/>
                <a:sym typeface="Helvetica Neue Light"/>
              </a:endParaRPr>
            </a:p>
          </p:txBody>
        </p:sp>
      </p:grpSp>
      <p:pic>
        <p:nvPicPr>
          <p:cNvPr id="14" name="Content Placeholder 4">
            <a:extLst>
              <a:ext uri="{FF2B5EF4-FFF2-40B4-BE49-F238E27FC236}">
                <a16:creationId xmlns:a16="http://schemas.microsoft.com/office/drawing/2014/main" id="{61465C4F-A798-82DE-54E0-4A8D6EE7018E}"/>
              </a:ext>
            </a:extLst>
          </p:cNvPr>
          <p:cNvPicPr>
            <a:picLocks noChangeAspect="1"/>
          </p:cNvPicPr>
          <p:nvPr/>
        </p:nvPicPr>
        <p:blipFill>
          <a:blip r:embed="rId3"/>
          <a:stretch>
            <a:fillRect/>
          </a:stretch>
        </p:blipFill>
        <p:spPr>
          <a:xfrm>
            <a:off x="25184777" y="426724"/>
            <a:ext cx="4177872" cy="5079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5" name="Picture 14">
            <a:extLst>
              <a:ext uri="{FF2B5EF4-FFF2-40B4-BE49-F238E27FC236}">
                <a16:creationId xmlns:a16="http://schemas.microsoft.com/office/drawing/2014/main" id="{DFDE8E0B-F022-3C56-3A53-E41310A4BAA6}"/>
              </a:ext>
            </a:extLst>
          </p:cNvPr>
          <p:cNvPicPr>
            <a:picLocks noChangeAspect="1"/>
          </p:cNvPicPr>
          <p:nvPr/>
        </p:nvPicPr>
        <p:blipFill>
          <a:blip r:embed="rId4"/>
          <a:stretch>
            <a:fillRect/>
          </a:stretch>
        </p:blipFill>
        <p:spPr>
          <a:xfrm>
            <a:off x="3534508" y="11532798"/>
            <a:ext cx="1221532" cy="591915"/>
          </a:xfrm>
          <a:prstGeom prst="rect">
            <a:avLst/>
          </a:prstGeom>
        </p:spPr>
      </p:pic>
      <p:pic>
        <p:nvPicPr>
          <p:cNvPr id="17" name="Picture 16">
            <a:extLst>
              <a:ext uri="{FF2B5EF4-FFF2-40B4-BE49-F238E27FC236}">
                <a16:creationId xmlns:a16="http://schemas.microsoft.com/office/drawing/2014/main" id="{08F97E1C-AD39-679F-AFB0-47D4869C685A}"/>
              </a:ext>
            </a:extLst>
          </p:cNvPr>
          <p:cNvPicPr>
            <a:picLocks noChangeAspect="1"/>
          </p:cNvPicPr>
          <p:nvPr/>
        </p:nvPicPr>
        <p:blipFill>
          <a:blip r:embed="rId5"/>
          <a:stretch>
            <a:fillRect/>
          </a:stretch>
        </p:blipFill>
        <p:spPr>
          <a:xfrm>
            <a:off x="21300987" y="11602485"/>
            <a:ext cx="619211" cy="533474"/>
          </a:xfrm>
          <a:prstGeom prst="rect">
            <a:avLst/>
          </a:prstGeom>
        </p:spPr>
      </p:pic>
      <p:grpSp>
        <p:nvGrpSpPr>
          <p:cNvPr id="39" name="Group 38">
            <a:extLst>
              <a:ext uri="{FF2B5EF4-FFF2-40B4-BE49-F238E27FC236}">
                <a16:creationId xmlns:a16="http://schemas.microsoft.com/office/drawing/2014/main" id="{F86F1180-FFA0-B0E0-1984-FA23A98D431B}"/>
              </a:ext>
            </a:extLst>
          </p:cNvPr>
          <p:cNvGrpSpPr/>
          <p:nvPr/>
        </p:nvGrpSpPr>
        <p:grpSpPr>
          <a:xfrm>
            <a:off x="5486213" y="7853919"/>
            <a:ext cx="2933886" cy="492473"/>
            <a:chOff x="5486213" y="7979047"/>
            <a:chExt cx="2933886" cy="492473"/>
          </a:xfrm>
        </p:grpSpPr>
        <p:pic>
          <p:nvPicPr>
            <p:cNvPr id="21" name="Picture 20">
              <a:extLst>
                <a:ext uri="{FF2B5EF4-FFF2-40B4-BE49-F238E27FC236}">
                  <a16:creationId xmlns:a16="http://schemas.microsoft.com/office/drawing/2014/main" id="{3FD4C34D-A428-061C-E525-C2738BD6B0A5}"/>
                </a:ext>
              </a:extLst>
            </p:cNvPr>
            <p:cNvPicPr>
              <a:picLocks noChangeAspect="1"/>
            </p:cNvPicPr>
            <p:nvPr/>
          </p:nvPicPr>
          <p:blipFill>
            <a:blip r:embed="rId6"/>
            <a:stretch>
              <a:fillRect/>
            </a:stretch>
          </p:blipFill>
          <p:spPr>
            <a:xfrm>
              <a:off x="5486213" y="7979047"/>
              <a:ext cx="2933886" cy="492473"/>
            </a:xfrm>
            <a:prstGeom prst="rect">
              <a:avLst/>
            </a:prstGeom>
          </p:spPr>
        </p:pic>
        <p:pic>
          <p:nvPicPr>
            <p:cNvPr id="23" name="Picture 22">
              <a:extLst>
                <a:ext uri="{FF2B5EF4-FFF2-40B4-BE49-F238E27FC236}">
                  <a16:creationId xmlns:a16="http://schemas.microsoft.com/office/drawing/2014/main" id="{5CCE3C45-30FA-6A7C-B62D-FB169CB9380A}"/>
                </a:ext>
              </a:extLst>
            </p:cNvPr>
            <p:cNvPicPr>
              <a:picLocks noChangeAspect="1"/>
            </p:cNvPicPr>
            <p:nvPr/>
          </p:nvPicPr>
          <p:blipFill>
            <a:blip r:embed="rId7"/>
            <a:stretch>
              <a:fillRect/>
            </a:stretch>
          </p:blipFill>
          <p:spPr>
            <a:xfrm>
              <a:off x="7995141" y="8099889"/>
              <a:ext cx="314369" cy="314369"/>
            </a:xfrm>
            <a:prstGeom prst="rect">
              <a:avLst/>
            </a:prstGeom>
          </p:spPr>
        </p:pic>
      </p:grpSp>
      <p:grpSp>
        <p:nvGrpSpPr>
          <p:cNvPr id="40" name="Group 39">
            <a:extLst>
              <a:ext uri="{FF2B5EF4-FFF2-40B4-BE49-F238E27FC236}">
                <a16:creationId xmlns:a16="http://schemas.microsoft.com/office/drawing/2014/main" id="{9B08A32A-B0DB-EED9-D710-0C0FAD2DFE25}"/>
              </a:ext>
            </a:extLst>
          </p:cNvPr>
          <p:cNvGrpSpPr/>
          <p:nvPr/>
        </p:nvGrpSpPr>
        <p:grpSpPr>
          <a:xfrm>
            <a:off x="5606335" y="4517668"/>
            <a:ext cx="1402895" cy="516856"/>
            <a:chOff x="5606335" y="4710174"/>
            <a:chExt cx="1402895" cy="516856"/>
          </a:xfrm>
        </p:grpSpPr>
        <p:pic>
          <p:nvPicPr>
            <p:cNvPr id="25" name="Picture 24">
              <a:extLst>
                <a:ext uri="{FF2B5EF4-FFF2-40B4-BE49-F238E27FC236}">
                  <a16:creationId xmlns:a16="http://schemas.microsoft.com/office/drawing/2014/main" id="{CBB63E78-1895-8D14-E432-38A9A81413E2}"/>
                </a:ext>
              </a:extLst>
            </p:cNvPr>
            <p:cNvPicPr>
              <a:picLocks noChangeAspect="1"/>
            </p:cNvPicPr>
            <p:nvPr/>
          </p:nvPicPr>
          <p:blipFill>
            <a:blip r:embed="rId8"/>
            <a:stretch>
              <a:fillRect/>
            </a:stretch>
          </p:blipFill>
          <p:spPr>
            <a:xfrm>
              <a:off x="5606335" y="4710174"/>
              <a:ext cx="1402895" cy="516856"/>
            </a:xfrm>
            <a:prstGeom prst="rect">
              <a:avLst/>
            </a:prstGeom>
          </p:spPr>
        </p:pic>
        <p:pic>
          <p:nvPicPr>
            <p:cNvPr id="26" name="Picture 25">
              <a:extLst>
                <a:ext uri="{FF2B5EF4-FFF2-40B4-BE49-F238E27FC236}">
                  <a16:creationId xmlns:a16="http://schemas.microsoft.com/office/drawing/2014/main" id="{932CA9BF-5F99-FF8F-E3EF-75DC5CB769A4}"/>
                </a:ext>
              </a:extLst>
            </p:cNvPr>
            <p:cNvPicPr>
              <a:picLocks noChangeAspect="1"/>
            </p:cNvPicPr>
            <p:nvPr/>
          </p:nvPicPr>
          <p:blipFill>
            <a:blip r:embed="rId7"/>
            <a:stretch>
              <a:fillRect/>
            </a:stretch>
          </p:blipFill>
          <p:spPr>
            <a:xfrm>
              <a:off x="6677220" y="4811417"/>
              <a:ext cx="314369" cy="314369"/>
            </a:xfrm>
            <a:prstGeom prst="rect">
              <a:avLst/>
            </a:prstGeom>
          </p:spPr>
        </p:pic>
      </p:grpSp>
      <p:pic>
        <p:nvPicPr>
          <p:cNvPr id="27" name="Picture 26">
            <a:extLst>
              <a:ext uri="{FF2B5EF4-FFF2-40B4-BE49-F238E27FC236}">
                <a16:creationId xmlns:a16="http://schemas.microsoft.com/office/drawing/2014/main" id="{38694579-929E-F32A-00E2-F084BB02226E}"/>
              </a:ext>
            </a:extLst>
          </p:cNvPr>
          <p:cNvPicPr>
            <a:picLocks noChangeAspect="1"/>
          </p:cNvPicPr>
          <p:nvPr/>
        </p:nvPicPr>
        <p:blipFill>
          <a:blip r:embed="rId9"/>
          <a:stretch>
            <a:fillRect/>
          </a:stretch>
        </p:blipFill>
        <p:spPr>
          <a:xfrm>
            <a:off x="7595057" y="4024102"/>
            <a:ext cx="352474" cy="409632"/>
          </a:xfrm>
          <a:prstGeom prst="rect">
            <a:avLst/>
          </a:prstGeom>
        </p:spPr>
      </p:pic>
      <p:pic>
        <p:nvPicPr>
          <p:cNvPr id="28" name="Picture 27">
            <a:extLst>
              <a:ext uri="{FF2B5EF4-FFF2-40B4-BE49-F238E27FC236}">
                <a16:creationId xmlns:a16="http://schemas.microsoft.com/office/drawing/2014/main" id="{186779B4-7803-BDCA-7687-814EABC4FD09}"/>
              </a:ext>
            </a:extLst>
          </p:cNvPr>
          <p:cNvPicPr>
            <a:picLocks noChangeAspect="1"/>
          </p:cNvPicPr>
          <p:nvPr/>
        </p:nvPicPr>
        <p:blipFill>
          <a:blip r:embed="rId10"/>
          <a:stretch>
            <a:fillRect/>
          </a:stretch>
        </p:blipFill>
        <p:spPr>
          <a:xfrm>
            <a:off x="8834373" y="4543344"/>
            <a:ext cx="762064" cy="515980"/>
          </a:xfrm>
          <a:prstGeom prst="rect">
            <a:avLst/>
          </a:prstGeom>
        </p:spPr>
      </p:pic>
      <p:pic>
        <p:nvPicPr>
          <p:cNvPr id="30" name="Picture 29">
            <a:extLst>
              <a:ext uri="{FF2B5EF4-FFF2-40B4-BE49-F238E27FC236}">
                <a16:creationId xmlns:a16="http://schemas.microsoft.com/office/drawing/2014/main" id="{EEC88972-3404-26A4-2404-0289758F8AAA}"/>
              </a:ext>
            </a:extLst>
          </p:cNvPr>
          <p:cNvPicPr>
            <a:picLocks noChangeAspect="1"/>
          </p:cNvPicPr>
          <p:nvPr/>
        </p:nvPicPr>
        <p:blipFill>
          <a:blip r:embed="rId11"/>
          <a:stretch>
            <a:fillRect/>
          </a:stretch>
        </p:blipFill>
        <p:spPr>
          <a:xfrm>
            <a:off x="5606335" y="8403185"/>
            <a:ext cx="2591162" cy="466790"/>
          </a:xfrm>
          <a:prstGeom prst="rect">
            <a:avLst/>
          </a:prstGeom>
        </p:spPr>
      </p:pic>
      <p:pic>
        <p:nvPicPr>
          <p:cNvPr id="34" name="Picture 33" descr="A graph with a line&#10;&#10;Description automatically generated with medium confidence">
            <a:extLst>
              <a:ext uri="{FF2B5EF4-FFF2-40B4-BE49-F238E27FC236}">
                <a16:creationId xmlns:a16="http://schemas.microsoft.com/office/drawing/2014/main" id="{42F8E0B2-3B62-A72E-524F-7E6F833E9C5D}"/>
              </a:ext>
            </a:extLst>
          </p:cNvPr>
          <p:cNvPicPr>
            <a:picLocks noChangeAspect="1"/>
          </p:cNvPicPr>
          <p:nvPr/>
        </p:nvPicPr>
        <p:blipFill>
          <a:blip r:embed="rId12" cstate="print">
            <a:extLst>
              <a:ext uri="{28A0092B-C50C-407E-A947-70E740481C1C}">
                <a14:useLocalDpi xmlns:a14="http://schemas.microsoft.com/office/drawing/2010/main" val="0"/>
              </a:ext>
            </a:extLst>
          </a:blip>
          <a:srcRect l="8280" r="8877"/>
          <a:stretch/>
        </p:blipFill>
        <p:spPr>
          <a:xfrm>
            <a:off x="3733505" y="9801671"/>
            <a:ext cx="6439301" cy="1554599"/>
          </a:xfrm>
          <a:prstGeom prst="rect">
            <a:avLst/>
          </a:prstGeom>
        </p:spPr>
      </p:pic>
      <p:pic>
        <p:nvPicPr>
          <p:cNvPr id="38" name="Picture 37">
            <a:extLst>
              <a:ext uri="{FF2B5EF4-FFF2-40B4-BE49-F238E27FC236}">
                <a16:creationId xmlns:a16="http://schemas.microsoft.com/office/drawing/2014/main" id="{2D7792CC-40B0-0586-32D7-3DA1352A8505}"/>
              </a:ext>
            </a:extLst>
          </p:cNvPr>
          <p:cNvPicPr>
            <a:picLocks noChangeAspect="1"/>
          </p:cNvPicPr>
          <p:nvPr/>
        </p:nvPicPr>
        <p:blipFill>
          <a:blip r:embed="rId13"/>
          <a:stretch>
            <a:fillRect/>
          </a:stretch>
        </p:blipFill>
        <p:spPr>
          <a:xfrm>
            <a:off x="10447553" y="4537439"/>
            <a:ext cx="2515736" cy="2352174"/>
          </a:xfrm>
          <a:prstGeom prst="rect">
            <a:avLst/>
          </a:prstGeom>
        </p:spPr>
      </p:pic>
      <p:cxnSp>
        <p:nvCxnSpPr>
          <p:cNvPr id="41" name="Straight Arrow Connector 40">
            <a:extLst>
              <a:ext uri="{FF2B5EF4-FFF2-40B4-BE49-F238E27FC236}">
                <a16:creationId xmlns:a16="http://schemas.microsoft.com/office/drawing/2014/main" id="{8FE97566-F326-C525-D011-91FE2FC6974F}"/>
              </a:ext>
            </a:extLst>
          </p:cNvPr>
          <p:cNvCxnSpPr>
            <a:cxnSpLocks/>
          </p:cNvCxnSpPr>
          <p:nvPr/>
        </p:nvCxnSpPr>
        <p:spPr>
          <a:xfrm flipV="1">
            <a:off x="7621487" y="5665555"/>
            <a:ext cx="2667919" cy="358372"/>
          </a:xfrm>
          <a:prstGeom prst="straightConnector1">
            <a:avLst/>
          </a:prstGeom>
          <a:noFill/>
          <a:ln w="38100" cap="flat">
            <a:solidFill>
              <a:schemeClr val="bg1"/>
            </a:solidFill>
            <a:prstDash val="sysDot"/>
            <a:round/>
            <a:tailEnd type="triangle"/>
          </a:ln>
          <a:effectLst/>
          <a:sp3d/>
        </p:spPr>
        <p:style>
          <a:lnRef idx="0">
            <a:scrgbClr r="0" g="0" b="0"/>
          </a:lnRef>
          <a:fillRef idx="0">
            <a:scrgbClr r="0" g="0" b="0"/>
          </a:fillRef>
          <a:effectRef idx="0">
            <a:scrgbClr r="0" g="0" b="0"/>
          </a:effectRef>
          <a:fontRef idx="none"/>
        </p:style>
      </p:cxnSp>
      <p:sp>
        <p:nvSpPr>
          <p:cNvPr id="44" name="Rectangle 43">
            <a:extLst>
              <a:ext uri="{FF2B5EF4-FFF2-40B4-BE49-F238E27FC236}">
                <a16:creationId xmlns:a16="http://schemas.microsoft.com/office/drawing/2014/main" id="{432F3F7B-3220-4EAC-5357-7F2DB095F918}"/>
              </a:ext>
            </a:extLst>
          </p:cNvPr>
          <p:cNvSpPr/>
          <p:nvPr/>
        </p:nvSpPr>
        <p:spPr>
          <a:xfrm>
            <a:off x="3873189" y="6024803"/>
            <a:ext cx="5309312" cy="984885"/>
          </a:xfrm>
          <a:prstGeom prst="rect">
            <a:avLst/>
          </a:prstGeom>
          <a:solidFill>
            <a:srgbClr val="CBCBCB"/>
          </a:solidFill>
          <a:ln w="381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62701" marR="62701" indent="0" algn="l" defTabSz="14097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once sampling is complete, a </a:t>
            </a:r>
            <a:r>
              <a:rPr kumimoji="0" lang="en-GB" sz="1800" b="0" i="0" u="none" strike="noStrike" cap="none" spc="0" normalizeH="0" baseline="0" dirty="0" err="1">
                <a:ln>
                  <a:noFill/>
                </a:ln>
                <a:solidFill>
                  <a:srgbClr val="000000"/>
                </a:solidFill>
                <a:effectLst/>
                <a:uFill>
                  <a:solidFill>
                    <a:srgbClr val="000000"/>
                  </a:solidFill>
                </a:uFill>
                <a:latin typeface="+mn-lt"/>
                <a:ea typeface="+mn-ea"/>
                <a:cs typeface="+mn-cs"/>
                <a:sym typeface="Helvetica Neue Light"/>
              </a:rPr>
              <a:t>pairplot</a:t>
            </a:r>
            <a:r>
              <a:rPr kumimoji="0" lang="en-GB"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rPr>
              <a:t> showing the distribution will be shown, as well as the cross-validation metrics and predictive plots below</a:t>
            </a:r>
            <a:endParaRPr kumimoji="0" lang="en-CH" sz="1800" b="0" i="0" u="none" strike="noStrike" cap="none" spc="0" normalizeH="0" baseline="0" dirty="0">
              <a:ln>
                <a:noFill/>
              </a:ln>
              <a:solidFill>
                <a:srgbClr val="000000"/>
              </a:solidFill>
              <a:effectLst/>
              <a:uFill>
                <a:solidFill>
                  <a:srgbClr val="000000"/>
                </a:solidFill>
              </a:uFill>
              <a:latin typeface="+mn-lt"/>
              <a:ea typeface="+mn-ea"/>
              <a:cs typeface="+mn-cs"/>
              <a:sym typeface="Helvetica Neue Light"/>
            </a:endParaRPr>
          </a:p>
        </p:txBody>
      </p:sp>
      <p:pic>
        <p:nvPicPr>
          <p:cNvPr id="46" name="Picture 45">
            <a:extLst>
              <a:ext uri="{FF2B5EF4-FFF2-40B4-BE49-F238E27FC236}">
                <a16:creationId xmlns:a16="http://schemas.microsoft.com/office/drawing/2014/main" id="{613888DF-CBA7-9A94-150F-AEDF96E2EFB5}"/>
              </a:ext>
            </a:extLst>
          </p:cNvPr>
          <p:cNvPicPr>
            <a:picLocks noChangeAspect="1"/>
          </p:cNvPicPr>
          <p:nvPr/>
        </p:nvPicPr>
        <p:blipFill>
          <a:blip r:embed="rId9"/>
          <a:stretch>
            <a:fillRect/>
          </a:stretch>
        </p:blipFill>
        <p:spPr>
          <a:xfrm>
            <a:off x="7992706" y="4621570"/>
            <a:ext cx="352474" cy="409632"/>
          </a:xfrm>
          <a:prstGeom prst="rect">
            <a:avLst/>
          </a:prstGeom>
        </p:spPr>
      </p:pic>
    </p:spTree>
    <p:extLst>
      <p:ext uri="{BB962C8B-B14F-4D97-AF65-F5344CB8AC3E}">
        <p14:creationId xmlns:p14="http://schemas.microsoft.com/office/powerpoint/2010/main" val="3487556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4AC73-AE44-FCAE-4D8F-9EBA9197CC8B}"/>
            </a:ext>
          </a:extLst>
        </p:cNvPr>
        <p:cNvGrpSpPr/>
        <p:nvPr/>
      </p:nvGrpSpPr>
      <p:grpSpPr>
        <a:xfrm>
          <a:off x="0" y="0"/>
          <a:ext cx="0" cy="0"/>
          <a:chOff x="0" y="0"/>
          <a:chExt cx="0" cy="0"/>
        </a:xfrm>
      </p:grpSpPr>
      <p:sp>
        <p:nvSpPr>
          <p:cNvPr id="152" name="Add Subtitle (Capital Letters)">
            <a:extLst>
              <a:ext uri="{FF2B5EF4-FFF2-40B4-BE49-F238E27FC236}">
                <a16:creationId xmlns:a16="http://schemas.microsoft.com/office/drawing/2014/main" id="{8EA31475-5CB4-F1FB-8D85-8BABDA69B7CD}"/>
              </a:ext>
            </a:extLst>
          </p:cNvPr>
          <p:cNvSpPr txBox="1">
            <a:spLocks noGrp="1"/>
          </p:cNvSpPr>
          <p:nvPr>
            <p:ph type="title"/>
          </p:nvPr>
        </p:nvSpPr>
        <p:spPr>
          <a:prstGeom prst="rect">
            <a:avLst/>
          </a:prstGeom>
        </p:spPr>
        <p:txBody>
          <a:bodyPr/>
          <a:lstStyle/>
          <a:p>
            <a:r>
              <a:rPr lang="en-GB" dirty="0"/>
              <a:t>Example Applications</a:t>
            </a:r>
            <a:endParaRPr dirty="0"/>
          </a:p>
        </p:txBody>
      </p:sp>
      <p:pic>
        <p:nvPicPr>
          <p:cNvPr id="154" name="ITIS_Blue_logo.png" descr="ITIS_Blue_logo.png">
            <a:extLst>
              <a:ext uri="{FF2B5EF4-FFF2-40B4-BE49-F238E27FC236}">
                <a16:creationId xmlns:a16="http://schemas.microsoft.com/office/drawing/2014/main" id="{F0ED9CCF-E084-87BB-14EF-C844A7C69206}"/>
              </a:ext>
            </a:extLst>
          </p:cNvPr>
          <p:cNvPicPr>
            <a:picLocks noChangeAspect="1"/>
          </p:cNvPicPr>
          <p:nvPr/>
        </p:nvPicPr>
        <p:blipFill>
          <a:blip r:embed="rId2"/>
          <a:srcRect/>
          <a:stretch>
            <a:fillRect/>
          </a:stretch>
        </p:blipFill>
        <p:spPr>
          <a:xfrm>
            <a:off x="691470" y="12408187"/>
            <a:ext cx="4579478" cy="950981"/>
          </a:xfrm>
          <a:prstGeom prst="rect">
            <a:avLst/>
          </a:prstGeom>
          <a:ln w="38100"/>
        </p:spPr>
      </p:pic>
      <p:sp>
        <p:nvSpPr>
          <p:cNvPr id="155" name="Slide Number">
            <a:extLst>
              <a:ext uri="{FF2B5EF4-FFF2-40B4-BE49-F238E27FC236}">
                <a16:creationId xmlns:a16="http://schemas.microsoft.com/office/drawing/2014/main" id="{AADA08E6-DC5C-F30F-C21A-206ACCCD3E17}"/>
              </a:ext>
            </a:extLst>
          </p:cNvPr>
          <p:cNvSpPr txBox="1">
            <a:spLocks noGrp="1"/>
          </p:cNvSpPr>
          <p:nvPr>
            <p:ph type="sldNum" sz="quarter" idx="2"/>
          </p:nvPr>
        </p:nvSpPr>
        <p:spPr>
          <a:xfrm>
            <a:off x="12022607" y="12982021"/>
            <a:ext cx="313386"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156" name="Compliance Evaluations of Inductive WPT, Okinawa, 2024">
            <a:extLst>
              <a:ext uri="{FF2B5EF4-FFF2-40B4-BE49-F238E27FC236}">
                <a16:creationId xmlns:a16="http://schemas.microsoft.com/office/drawing/2014/main" id="{19902BEB-B28B-7885-3FBD-734A57309608}"/>
              </a:ext>
            </a:extLst>
          </p:cNvPr>
          <p:cNvSpPr txBox="1"/>
          <p:nvPr/>
        </p:nvSpPr>
        <p:spPr>
          <a:xfrm>
            <a:off x="12715438" y="13058221"/>
            <a:ext cx="10057317"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defRPr>
                <a:uFill>
                  <a:solidFill>
                    <a:srgbClr val="959093"/>
                  </a:solidFill>
                </a:uFill>
              </a:defRPr>
            </a:pPr>
            <a:r>
              <a:rPr>
                <a:uFill>
                  <a:solidFill>
                    <a:srgbClr val="232323"/>
                  </a:solidFill>
                </a:uFill>
              </a:rPr>
              <a:t>Compliance Evaluations of Inductive WPT, Okinawa, 2024</a:t>
            </a:r>
          </a:p>
        </p:txBody>
      </p:sp>
      <p:sp>
        <p:nvSpPr>
          <p:cNvPr id="4" name="Compliance Evaluations of Inductive WPT, Okinawa, 2024">
            <a:extLst>
              <a:ext uri="{FF2B5EF4-FFF2-40B4-BE49-F238E27FC236}">
                <a16:creationId xmlns:a16="http://schemas.microsoft.com/office/drawing/2014/main" id="{18A3FFEF-F7AA-D21F-15CD-2512C7E1F969}"/>
              </a:ext>
            </a:extLst>
          </p:cNvPr>
          <p:cNvSpPr txBox="1"/>
          <p:nvPr/>
        </p:nvSpPr>
        <p:spPr>
          <a:xfrm>
            <a:off x="12715438" y="13052557"/>
            <a:ext cx="8923061"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
        <p:nvSpPr>
          <p:cNvPr id="5" name="Compliance Evaluations of Inductive WPT, Okinawa, 2024">
            <a:extLst>
              <a:ext uri="{FF2B5EF4-FFF2-40B4-BE49-F238E27FC236}">
                <a16:creationId xmlns:a16="http://schemas.microsoft.com/office/drawing/2014/main" id="{7559960B-B777-9FA9-7A01-9E4B6A499CCE}"/>
              </a:ext>
            </a:extLst>
          </p:cNvPr>
          <p:cNvSpPr txBox="1"/>
          <p:nvPr/>
        </p:nvSpPr>
        <p:spPr>
          <a:xfrm>
            <a:off x="12715438" y="13052558"/>
            <a:ext cx="10977092" cy="32316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lvl1pPr marL="0" marR="0">
              <a:buClr>
                <a:srgbClr val="959093"/>
              </a:buClr>
              <a:buFont typeface="Helvetica Neue Light"/>
              <a:tabLst>
                <a:tab pos="101600" algn="l"/>
                <a:tab pos="101600" algn="l"/>
                <a:tab pos="18135600" algn="r"/>
              </a:tabLst>
              <a:defRPr sz="2100">
                <a:uFill>
                  <a:solidFill>
                    <a:srgbClr val="232323"/>
                  </a:solidFill>
                </a:uFill>
                <a:latin typeface="Helvetica Light"/>
                <a:ea typeface="Helvetica Light"/>
                <a:cs typeface="Helvetica Light"/>
                <a:sym typeface="Helvetica Light"/>
              </a:defRPr>
            </a:lvl1pPr>
          </a:lstStyle>
          <a:p>
            <a:pPr algn="r">
              <a:defRPr>
                <a:uFill>
                  <a:solidFill>
                    <a:srgbClr val="959093"/>
                  </a:solidFill>
                </a:uFill>
              </a:defRPr>
            </a:pPr>
            <a:r>
              <a:rPr lang="en-US" dirty="0">
                <a:uFill>
                  <a:solidFill>
                    <a:srgbClr val="232323"/>
                  </a:solidFill>
                </a:uFill>
              </a:rPr>
              <a:t>Introducing the </a:t>
            </a:r>
            <a:r>
              <a:rPr lang="en-US" dirty="0" err="1">
                <a:uFill>
                  <a:solidFill>
                    <a:srgbClr val="232323"/>
                  </a:solidFill>
                </a:uFill>
              </a:rPr>
              <a:t>MetaModeling</a:t>
            </a:r>
            <a:r>
              <a:rPr lang="en-US" dirty="0">
                <a:uFill>
                  <a:solidFill>
                    <a:srgbClr val="232323"/>
                  </a:solidFill>
                </a:uFill>
              </a:rPr>
              <a:t> UX, Zürich, 2025</a:t>
            </a:r>
          </a:p>
        </p:txBody>
      </p:sp>
    </p:spTree>
    <p:extLst>
      <p:ext uri="{BB962C8B-B14F-4D97-AF65-F5344CB8AC3E}">
        <p14:creationId xmlns:p14="http://schemas.microsoft.com/office/powerpoint/2010/main" val="385238310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38100" cap="flat">
          <a:solidFill>
            <a:srgbClr val="000000"/>
          </a:solidFill>
          <a:prstDash val="solid"/>
          <a:round/>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62701" marR="62701" indent="0" algn="l" defTabSz="14097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3039</TotalTime>
  <Words>1032</Words>
  <Application>Microsoft Office PowerPoint</Application>
  <PresentationFormat>Custom</PresentationFormat>
  <Paragraphs>245</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Helvetica</vt:lpstr>
      <vt:lpstr>Helvetica Light</vt:lpstr>
      <vt:lpstr>Helvetica Neue Light</vt:lpstr>
      <vt:lpstr>Lucida Grande</vt:lpstr>
      <vt:lpstr>White</vt:lpstr>
      <vt:lpstr>Introducing  MetaModeling UX</vt:lpstr>
      <vt:lpstr>Content</vt:lpstr>
      <vt:lpstr>Background &amp; Objectives</vt:lpstr>
      <vt:lpstr>Background &amp; Objectives</vt:lpstr>
      <vt:lpstr>Setup &amp; Surrogate Model Building</vt:lpstr>
      <vt:lpstr>Setup</vt:lpstr>
      <vt:lpstr>Evaluation</vt:lpstr>
      <vt:lpstr>Surrogate Model Building</vt:lpstr>
      <vt:lpstr>Example Applications</vt:lpstr>
      <vt:lpstr>Example Applications: Uncertainty Quantification</vt:lpstr>
      <vt:lpstr>Next Steps</vt:lpstr>
      <vt:lpstr>Next Steps – Choice of UX Tool</vt:lpstr>
      <vt:lpstr>Next Steps – Choice of UX Tool</vt:lpstr>
      <vt:lpstr>Next Steps – Choice of UX Tool</vt:lpstr>
      <vt:lpstr>Next Steps – Choice of UX Tool</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Garcia Ordonez</cp:lastModifiedBy>
  <cp:revision>33</cp:revision>
  <dcterms:modified xsi:type="dcterms:W3CDTF">2025-01-13T14:13:15Z</dcterms:modified>
</cp:coreProperties>
</file>